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70" r:id="rId2"/>
    <p:sldId id="273" r:id="rId3"/>
    <p:sldId id="287" r:id="rId4"/>
    <p:sldId id="294" r:id="rId5"/>
    <p:sldId id="279" r:id="rId6"/>
    <p:sldId id="267" r:id="rId7"/>
    <p:sldId id="295" r:id="rId8"/>
    <p:sldId id="289" r:id="rId9"/>
    <p:sldId id="290" r:id="rId10"/>
    <p:sldId id="291" r:id="rId11"/>
    <p:sldId id="293" r:id="rId12"/>
    <p:sldId id="292" r:id="rId13"/>
    <p:sldId id="300" r:id="rId14"/>
    <p:sldId id="274" r:id="rId15"/>
    <p:sldId id="275" r:id="rId16"/>
    <p:sldId id="266" r:id="rId17"/>
    <p:sldId id="298" r:id="rId18"/>
    <p:sldId id="299" r:id="rId19"/>
    <p:sldId id="283" r:id="rId20"/>
    <p:sldId id="269" r:id="rId21"/>
    <p:sldId id="296" r:id="rId22"/>
    <p:sldId id="272" r:id="rId23"/>
    <p:sldId id="28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67367" autoAdjust="0"/>
  </p:normalViewPr>
  <p:slideViewPr>
    <p:cSldViewPr>
      <p:cViewPr varScale="1">
        <p:scale>
          <a:sx n="112" d="100"/>
          <a:sy n="112" d="100"/>
        </p:scale>
        <p:origin x="105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9540E9-273E-4A5D-A020-E74F56839E4F}" type="datetimeFigureOut">
              <a:rPr lang="ru-RU" smtClean="0"/>
              <a:pPr/>
              <a:t>28.11.2016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9CE2B9-24D2-46DA-A273-F75F74594E3A}" type="slidenum">
              <a:rPr lang="ru-RU" smtClean="0"/>
              <a:pPr/>
              <a:t>‹#›</a:t>
            </a:fld>
            <a:endParaRPr lang="ru-RU"/>
          </a:p>
        </p:txBody>
      </p:sp>
    </p:spTree>
    <p:extLst>
      <p:ext uri="{BB962C8B-B14F-4D97-AF65-F5344CB8AC3E}">
        <p14:creationId xmlns:p14="http://schemas.microsoft.com/office/powerpoint/2010/main" val="358758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28.11.2016</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1857364"/>
            <a:ext cx="7851648" cy="1485896"/>
          </a:xfrm>
        </p:spPr>
        <p:txBody>
          <a:bodyPr>
            <a:normAutofit/>
          </a:bodyPr>
          <a:lstStyle/>
          <a:p>
            <a:pPr algn="ctr"/>
            <a:r>
              <a:rPr lang="ru-RU" sz="4000" b="0" dirty="0" smtClean="0"/>
              <a:t/>
            </a:r>
            <a:br>
              <a:rPr lang="ru-RU" sz="4000" b="0" dirty="0" smtClean="0"/>
            </a:br>
            <a:endParaRPr lang="ru-RU" sz="4000" b="0" dirty="0"/>
          </a:p>
        </p:txBody>
      </p:sp>
      <p:sp>
        <p:nvSpPr>
          <p:cNvPr id="4" name="TextBox 3"/>
          <p:cNvSpPr txBox="1"/>
          <p:nvPr/>
        </p:nvSpPr>
        <p:spPr>
          <a:xfrm>
            <a:off x="4071902" y="5500702"/>
            <a:ext cx="5072098" cy="646331"/>
          </a:xfrm>
          <a:prstGeom prst="rect">
            <a:avLst/>
          </a:prstGeom>
          <a:noFill/>
        </p:spPr>
        <p:txBody>
          <a:bodyPr wrap="square" rtlCol="0">
            <a:spAutoFit/>
          </a:bodyPr>
          <a:lstStyle/>
          <a:p>
            <a:r>
              <a:rPr lang="ru-RU" dirty="0" err="1" smtClean="0"/>
              <a:t>Фахертдинова</a:t>
            </a:r>
            <a:r>
              <a:rPr lang="ru-RU" dirty="0" smtClean="0"/>
              <a:t> </a:t>
            </a:r>
            <a:r>
              <a:rPr lang="ru-RU" dirty="0" err="1" smtClean="0"/>
              <a:t>Гузелия</a:t>
            </a:r>
            <a:r>
              <a:rPr lang="ru-RU" dirty="0" smtClean="0"/>
              <a:t> </a:t>
            </a:r>
            <a:r>
              <a:rPr lang="ru-RU" dirty="0" err="1" smtClean="0"/>
              <a:t>Ришатовна</a:t>
            </a:r>
            <a:r>
              <a:rPr lang="ru-RU" dirty="0" smtClean="0"/>
              <a:t>, учитель немецкого языка</a:t>
            </a:r>
            <a:endParaRPr lang="ru-RU" dirty="0"/>
          </a:p>
        </p:txBody>
      </p:sp>
      <p:sp>
        <p:nvSpPr>
          <p:cNvPr id="5" name="TextBox 4"/>
          <p:cNvSpPr txBox="1"/>
          <p:nvPr/>
        </p:nvSpPr>
        <p:spPr>
          <a:xfrm>
            <a:off x="571472" y="285728"/>
            <a:ext cx="5715040" cy="369332"/>
          </a:xfrm>
          <a:prstGeom prst="rect">
            <a:avLst/>
          </a:prstGeom>
          <a:noFill/>
        </p:spPr>
        <p:txBody>
          <a:bodyPr wrap="square" rtlCol="0">
            <a:spAutoFit/>
          </a:bodyPr>
          <a:lstStyle/>
          <a:p>
            <a:endParaRPr lang="ru-RU" dirty="0"/>
          </a:p>
        </p:txBody>
      </p:sp>
      <p:sp>
        <p:nvSpPr>
          <p:cNvPr id="6" name="TextBox 5"/>
          <p:cNvSpPr txBox="1"/>
          <p:nvPr/>
        </p:nvSpPr>
        <p:spPr>
          <a:xfrm>
            <a:off x="357158" y="357166"/>
            <a:ext cx="5929354" cy="646331"/>
          </a:xfrm>
          <a:prstGeom prst="rect">
            <a:avLst/>
          </a:prstGeom>
          <a:noFill/>
        </p:spPr>
        <p:txBody>
          <a:bodyPr wrap="square" rtlCol="0">
            <a:spAutoFit/>
          </a:bodyPr>
          <a:lstStyle/>
          <a:p>
            <a:r>
              <a:rPr lang="de-DE" dirty="0" err="1" smtClean="0"/>
              <a:t>gh</a:t>
            </a:r>
            <a:r>
              <a:rPr lang="ru-RU" dirty="0" smtClean="0"/>
              <a:t>43434ен3</a:t>
            </a:r>
            <a:r>
              <a:rPr lang="de-DE" dirty="0" err="1" smtClean="0"/>
              <a:t>ghghd</a:t>
            </a:r>
            <a:r>
              <a:rPr lang="ru-RU" dirty="0" smtClean="0"/>
              <a:t>кцук3цйу</a:t>
            </a:r>
            <a:r>
              <a:rPr lang="de-DE" dirty="0" err="1" smtClean="0"/>
              <a:t>fdrdfs</a:t>
            </a:r>
            <a:r>
              <a:rPr lang="ru-RU" dirty="0" smtClean="0"/>
              <a:t>е</a:t>
            </a:r>
            <a:r>
              <a:rPr lang="en-US" dirty="0" err="1" smtClean="0"/>
              <a:t>hghghhhhhhhhhhhhhhhhh</a:t>
            </a:r>
            <a:r>
              <a:rPr lang="ru-RU" dirty="0" err="1" smtClean="0"/>
              <a:t>ппнкеее</a:t>
            </a:r>
            <a:endParaRPr lang="ru-RU" dirty="0"/>
          </a:p>
        </p:txBody>
      </p:sp>
      <p:pic>
        <p:nvPicPr>
          <p:cNvPr id="7" name="Picture 2" descr="http://www.volzsky.ru/img/2016/volzsky.ru-volzhskie-devyatiklassniki-sdadut-oge.png"/>
          <p:cNvPicPr>
            <a:picLocks noChangeAspect="1" noChangeArrowheads="1"/>
          </p:cNvPicPr>
          <p:nvPr/>
        </p:nvPicPr>
        <p:blipFill>
          <a:blip r:embed="rId2"/>
          <a:srcRect/>
          <a:stretch>
            <a:fillRect/>
          </a:stretch>
        </p:blipFill>
        <p:spPr bwMode="auto">
          <a:xfrm>
            <a:off x="0" y="-500090"/>
            <a:ext cx="9144000" cy="7358090"/>
          </a:xfrm>
          <a:prstGeom prst="rect">
            <a:avLst/>
          </a:prstGeom>
          <a:noFill/>
        </p:spPr>
      </p:pic>
      <p:sp>
        <p:nvSpPr>
          <p:cNvPr id="8" name="TextBox 7"/>
          <p:cNvSpPr txBox="1"/>
          <p:nvPr/>
        </p:nvSpPr>
        <p:spPr>
          <a:xfrm>
            <a:off x="2143108" y="0"/>
            <a:ext cx="5000660" cy="1569660"/>
          </a:xfrm>
          <a:prstGeom prst="rect">
            <a:avLst/>
          </a:prstGeom>
          <a:noFill/>
        </p:spPr>
        <p:txBody>
          <a:bodyPr wrap="square" rtlCol="0">
            <a:spAutoFit/>
          </a:bodyPr>
          <a:lstStyle/>
          <a:p>
            <a:pPr algn="ctr"/>
            <a:r>
              <a:rPr lang="ru-RU" sz="3200" b="1" dirty="0" smtClean="0">
                <a:solidFill>
                  <a:schemeClr val="bg1"/>
                </a:solidFill>
              </a:rPr>
              <a:t>Стратегии подготовки к написанию личного письма в формате ОГЭ</a:t>
            </a:r>
            <a:endParaRPr lang="ru-RU" sz="3200" b="1" dirty="0">
              <a:solidFill>
                <a:schemeClr val="bg1"/>
              </a:solidFill>
            </a:endParaRPr>
          </a:p>
        </p:txBody>
      </p:sp>
      <p:sp>
        <p:nvSpPr>
          <p:cNvPr id="9" name="TextBox 8"/>
          <p:cNvSpPr txBox="1"/>
          <p:nvPr/>
        </p:nvSpPr>
        <p:spPr>
          <a:xfrm>
            <a:off x="5868144" y="5036604"/>
            <a:ext cx="3143240" cy="1477328"/>
          </a:xfrm>
          <a:prstGeom prst="rect">
            <a:avLst/>
          </a:prstGeom>
          <a:noFill/>
        </p:spPr>
        <p:txBody>
          <a:bodyPr wrap="square" rtlCol="0">
            <a:spAutoFit/>
          </a:bodyPr>
          <a:lstStyle/>
          <a:p>
            <a:r>
              <a:rPr lang="ru-RU" b="1" dirty="0" err="1">
                <a:solidFill>
                  <a:schemeClr val="bg1"/>
                </a:solidFill>
              </a:rPr>
              <a:t>Фахертдинова</a:t>
            </a:r>
            <a:r>
              <a:rPr lang="ru-RU" b="1" dirty="0">
                <a:solidFill>
                  <a:schemeClr val="bg1"/>
                </a:solidFill>
              </a:rPr>
              <a:t> </a:t>
            </a:r>
            <a:r>
              <a:rPr lang="ru-RU" b="1" dirty="0" err="1">
                <a:solidFill>
                  <a:schemeClr val="bg1"/>
                </a:solidFill>
              </a:rPr>
              <a:t>Гузелия</a:t>
            </a:r>
            <a:r>
              <a:rPr lang="ru-RU" b="1" dirty="0">
                <a:solidFill>
                  <a:schemeClr val="bg1"/>
                </a:solidFill>
              </a:rPr>
              <a:t> </a:t>
            </a:r>
            <a:r>
              <a:rPr lang="ru-RU" b="1" dirty="0" err="1">
                <a:solidFill>
                  <a:schemeClr val="bg1"/>
                </a:solidFill>
              </a:rPr>
              <a:t>Ришатовна</a:t>
            </a:r>
            <a:endParaRPr lang="ru-RU" b="1" dirty="0">
              <a:solidFill>
                <a:schemeClr val="bg1"/>
              </a:solidFill>
            </a:endParaRPr>
          </a:p>
          <a:p>
            <a:r>
              <a:rPr lang="ru-RU" b="1" dirty="0" smtClean="0">
                <a:solidFill>
                  <a:schemeClr val="bg1"/>
                </a:solidFill>
              </a:rPr>
              <a:t>учитель </a:t>
            </a:r>
            <a:r>
              <a:rPr lang="ru-RU" b="1" dirty="0">
                <a:solidFill>
                  <a:schemeClr val="bg1"/>
                </a:solidFill>
              </a:rPr>
              <a:t>немецкого языка</a:t>
            </a:r>
          </a:p>
          <a:p>
            <a:r>
              <a:rPr lang="ru-RU" b="1" dirty="0" smtClean="0">
                <a:solidFill>
                  <a:schemeClr val="bg1"/>
                </a:solidFill>
              </a:rPr>
              <a:t>МБОУ </a:t>
            </a:r>
            <a:r>
              <a:rPr lang="ru-RU" b="1" dirty="0" smtClean="0">
                <a:solidFill>
                  <a:schemeClr val="bg1"/>
                </a:solidFill>
              </a:rPr>
              <a:t>«СОШ №72»</a:t>
            </a:r>
          </a:p>
          <a:p>
            <a:r>
              <a:rPr lang="ru-RU" b="1" dirty="0" smtClean="0">
                <a:solidFill>
                  <a:schemeClr val="bg1"/>
                </a:solidFill>
              </a:rPr>
              <a:t> </a:t>
            </a:r>
            <a:endParaRPr lang="ru-RU"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04"/>
            <a:ext cx="8229600" cy="337240"/>
          </a:xfrm>
        </p:spPr>
        <p:txBody>
          <a:bodyPr>
            <a:normAutofit fontScale="90000"/>
          </a:bodyPr>
          <a:lstStyle/>
          <a:p>
            <a:pPr algn="ctr"/>
            <a:r>
              <a:rPr lang="ru-RU" sz="2000" dirty="0" smtClean="0"/>
              <a:t/>
            </a:r>
            <a:br>
              <a:rPr lang="ru-RU" sz="2000" dirty="0" smtClean="0"/>
            </a:br>
            <a:r>
              <a:rPr lang="en-US" sz="2700" b="1" u="sng" dirty="0" err="1" smtClean="0">
                <a:solidFill>
                  <a:schemeClr val="tx1"/>
                </a:solidFill>
              </a:rPr>
              <a:t>Briefanfang</a:t>
            </a:r>
            <a:endParaRPr lang="ru-RU" sz="2700" u="sng" dirty="0">
              <a:solidFill>
                <a:schemeClr val="tx1"/>
              </a:solidFill>
            </a:endParaRPr>
          </a:p>
        </p:txBody>
      </p:sp>
      <p:sp>
        <p:nvSpPr>
          <p:cNvPr id="3" name="Содержимое 2"/>
          <p:cNvSpPr>
            <a:spLocks noGrp="1"/>
          </p:cNvSpPr>
          <p:nvPr>
            <p:ph idx="1"/>
          </p:nvPr>
        </p:nvSpPr>
        <p:spPr>
          <a:xfrm>
            <a:off x="457200" y="836712"/>
            <a:ext cx="8229600" cy="5878436"/>
          </a:xfrm>
        </p:spPr>
        <p:txBody>
          <a:bodyPr>
            <a:normAutofit fontScale="25000" lnSpcReduction="20000"/>
          </a:bodyPr>
          <a:lstStyle/>
          <a:p>
            <a:endParaRPr lang="ru-RU" sz="3500" dirty="0" smtClean="0">
              <a:latin typeface="+mj-lt"/>
            </a:endParaRPr>
          </a:p>
          <a:p>
            <a:r>
              <a:rPr lang="de-DE" sz="6400" b="1" dirty="0" smtClean="0">
                <a:latin typeface="+mj-lt"/>
              </a:rPr>
              <a:t>Vielen Dank für deinen Brief. Hoffentlich…. </a:t>
            </a:r>
          </a:p>
          <a:p>
            <a:endParaRPr lang="ru-RU" sz="6400" b="1" dirty="0" smtClean="0">
              <a:latin typeface="+mj-lt"/>
            </a:endParaRPr>
          </a:p>
          <a:p>
            <a:r>
              <a:rPr lang="de-DE" sz="6400" b="1" dirty="0" smtClean="0">
                <a:latin typeface="+mj-lt"/>
              </a:rPr>
              <a:t> Herzlichen Dank für deinen Brief </a:t>
            </a:r>
          </a:p>
          <a:p>
            <a:endParaRPr lang="ru-RU" sz="6400" b="1" dirty="0" smtClean="0">
              <a:latin typeface="+mj-lt"/>
            </a:endParaRPr>
          </a:p>
          <a:p>
            <a:r>
              <a:rPr lang="de-DE" sz="6400" b="1" dirty="0" smtClean="0">
                <a:latin typeface="+mj-lt"/>
              </a:rPr>
              <a:t>Ich bedanke mich recht herzlich für deinen Brief… </a:t>
            </a:r>
          </a:p>
          <a:p>
            <a:endParaRPr lang="ru-RU" sz="6400" b="1" dirty="0" smtClean="0">
              <a:latin typeface="+mj-lt"/>
            </a:endParaRPr>
          </a:p>
          <a:p>
            <a:r>
              <a:rPr lang="de-DE" sz="6400" b="1" dirty="0" smtClean="0">
                <a:latin typeface="+mj-lt"/>
              </a:rPr>
              <a:t>Ich war sehr froh über dich zu hören </a:t>
            </a:r>
          </a:p>
          <a:p>
            <a:endParaRPr lang="ru-RU" sz="6400" b="1" dirty="0" smtClean="0">
              <a:latin typeface="+mj-lt"/>
            </a:endParaRPr>
          </a:p>
          <a:p>
            <a:r>
              <a:rPr lang="de-DE" sz="6400" b="1" dirty="0" smtClean="0">
                <a:latin typeface="+mj-lt"/>
              </a:rPr>
              <a:t>Leider habe ich lange von dir Nichts gehört. Wie geht es dir? </a:t>
            </a:r>
          </a:p>
          <a:p>
            <a:pPr>
              <a:buNone/>
            </a:pPr>
            <a:endParaRPr lang="ru-RU" sz="6400" b="1" dirty="0" smtClean="0">
              <a:latin typeface="+mj-lt"/>
            </a:endParaRPr>
          </a:p>
          <a:p>
            <a:r>
              <a:rPr lang="de-DE" sz="6400" b="1" dirty="0" smtClean="0">
                <a:latin typeface="+mj-lt"/>
              </a:rPr>
              <a:t>Entschuldige bitte, dass ich dir so lange nicht geschrieben habe. </a:t>
            </a:r>
          </a:p>
          <a:p>
            <a:endParaRPr lang="ru-RU" sz="6400" b="1" dirty="0" smtClean="0">
              <a:latin typeface="+mj-lt"/>
            </a:endParaRPr>
          </a:p>
          <a:p>
            <a:pPr>
              <a:lnSpc>
                <a:spcPct val="170000"/>
              </a:lnSpc>
            </a:pPr>
            <a:r>
              <a:rPr lang="de-DE" sz="6400" b="1" dirty="0" smtClean="0">
                <a:latin typeface="+mj-lt"/>
              </a:rPr>
              <a:t>Ich habe mich sehr gefreut, etwas von dir zuhören, und ich hätte dich auch sehr gern wieder einmal gesehen. Wie lange ist es, dass du zum letzten Mal hier warst! </a:t>
            </a:r>
          </a:p>
          <a:p>
            <a:endParaRPr lang="ru-RU" sz="6400" b="1" dirty="0" smtClean="0">
              <a:latin typeface="+mj-lt"/>
            </a:endParaRPr>
          </a:p>
          <a:p>
            <a:r>
              <a:rPr lang="de-DE" sz="6400" b="1" dirty="0" smtClean="0">
                <a:latin typeface="+mj-lt"/>
              </a:rPr>
              <a:t>Ich danke dir für den bekommenen Brief. </a:t>
            </a:r>
          </a:p>
          <a:p>
            <a:endParaRPr lang="ru-RU" sz="6400" b="1" dirty="0" smtClean="0">
              <a:latin typeface="+mj-lt"/>
            </a:endParaRPr>
          </a:p>
          <a:p>
            <a:pPr>
              <a:lnSpc>
                <a:spcPct val="170000"/>
              </a:lnSpc>
            </a:pPr>
            <a:r>
              <a:rPr lang="de-DE" sz="6400" b="1" dirty="0" smtClean="0">
                <a:latin typeface="+mj-lt"/>
              </a:rPr>
              <a:t>Entschuldige bitte mein langes Schweigen. Ich habe wie immer viel zu tun, und es ist nicht leicht, Zeit für das Briefeschreiben zu finden. </a:t>
            </a:r>
          </a:p>
          <a:p>
            <a:pPr>
              <a:buNone/>
            </a:pPr>
            <a:r>
              <a:rPr lang="ru-RU" sz="2900" b="1" dirty="0" smtClean="0"/>
              <a:t>	</a:t>
            </a:r>
          </a:p>
          <a:p>
            <a:endParaRPr lang="ru-RU"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492664"/>
          </a:xfrm>
        </p:spPr>
        <p:txBody>
          <a:bodyPr>
            <a:normAutofit fontScale="90000"/>
          </a:bodyPr>
          <a:lstStyle/>
          <a:p>
            <a:pPr algn="ctr"/>
            <a:r>
              <a:rPr lang="ru-RU" dirty="0" smtClean="0"/>
              <a:t/>
            </a:r>
            <a:br>
              <a:rPr lang="ru-RU" dirty="0" smtClean="0"/>
            </a:br>
            <a:r>
              <a:rPr lang="de-DE" sz="2700" b="1" u="sng" dirty="0" smtClean="0">
                <a:solidFill>
                  <a:schemeClr val="tx1"/>
                </a:solidFill>
              </a:rPr>
              <a:t>Brücken-Wörter</a:t>
            </a:r>
            <a:endParaRPr lang="ru-RU" sz="2700" u="sng" dirty="0">
              <a:solidFill>
                <a:schemeClr val="tx1"/>
              </a:solidFill>
            </a:endParaRPr>
          </a:p>
        </p:txBody>
      </p:sp>
      <p:sp>
        <p:nvSpPr>
          <p:cNvPr id="3" name="Содержимое 2"/>
          <p:cNvSpPr>
            <a:spLocks noGrp="1"/>
          </p:cNvSpPr>
          <p:nvPr>
            <p:ph idx="1"/>
          </p:nvPr>
        </p:nvSpPr>
        <p:spPr>
          <a:xfrm>
            <a:off x="428596" y="1285860"/>
            <a:ext cx="8229600" cy="4824426"/>
          </a:xfrm>
        </p:spPr>
        <p:txBody>
          <a:bodyPr>
            <a:normAutofit fontScale="62500" lnSpcReduction="20000"/>
          </a:bodyPr>
          <a:lstStyle/>
          <a:p>
            <a:endParaRPr lang="ru-RU" dirty="0" smtClean="0"/>
          </a:p>
          <a:p>
            <a:r>
              <a:rPr lang="de-DE" b="1" dirty="0" smtClean="0">
                <a:latin typeface="+mj-lt"/>
              </a:rPr>
              <a:t>In deinem Brief fragst du mich... </a:t>
            </a:r>
          </a:p>
          <a:p>
            <a:endParaRPr lang="ru-RU" b="1" dirty="0" smtClean="0">
              <a:latin typeface="+mj-lt"/>
            </a:endParaRPr>
          </a:p>
          <a:p>
            <a:r>
              <a:rPr lang="de-DE" b="1" dirty="0" smtClean="0">
                <a:latin typeface="+mj-lt"/>
              </a:rPr>
              <a:t>Ich habe mich sehr gefreut, dass ... </a:t>
            </a:r>
          </a:p>
          <a:p>
            <a:endParaRPr lang="ru-RU" b="1" dirty="0" smtClean="0">
              <a:latin typeface="+mj-lt"/>
            </a:endParaRPr>
          </a:p>
          <a:p>
            <a:r>
              <a:rPr lang="en-US" b="1" dirty="0" smtClean="0">
                <a:latin typeface="+mj-lt"/>
              </a:rPr>
              <a:t>Es </a:t>
            </a:r>
            <a:r>
              <a:rPr lang="en-US" b="1" dirty="0" err="1" smtClean="0">
                <a:latin typeface="+mj-lt"/>
              </a:rPr>
              <a:t>wäre</a:t>
            </a:r>
            <a:r>
              <a:rPr lang="en-US" b="1" dirty="0" smtClean="0">
                <a:latin typeface="+mj-lt"/>
              </a:rPr>
              <a:t> toll, </a:t>
            </a:r>
            <a:r>
              <a:rPr lang="en-US" b="1" dirty="0" err="1" smtClean="0">
                <a:latin typeface="+mj-lt"/>
              </a:rPr>
              <a:t>wenn</a:t>
            </a:r>
            <a:r>
              <a:rPr lang="en-US" b="1" dirty="0" smtClean="0">
                <a:latin typeface="+mj-lt"/>
              </a:rPr>
              <a:t> ... </a:t>
            </a:r>
          </a:p>
          <a:p>
            <a:endParaRPr lang="ru-RU" b="1" dirty="0" smtClean="0">
              <a:latin typeface="+mj-lt"/>
            </a:endParaRPr>
          </a:p>
          <a:p>
            <a:r>
              <a:rPr lang="en-US" b="1" dirty="0" err="1" smtClean="0">
                <a:latin typeface="+mj-lt"/>
              </a:rPr>
              <a:t>Vielleicht</a:t>
            </a:r>
            <a:r>
              <a:rPr lang="en-US" b="1" dirty="0" smtClean="0">
                <a:latin typeface="+mj-lt"/>
              </a:rPr>
              <a:t> </a:t>
            </a:r>
          </a:p>
          <a:p>
            <a:endParaRPr lang="ru-RU" b="1" dirty="0" smtClean="0">
              <a:latin typeface="+mj-lt"/>
            </a:endParaRPr>
          </a:p>
          <a:p>
            <a:r>
              <a:rPr lang="en-US" b="1" dirty="0" err="1" smtClean="0">
                <a:latin typeface="+mj-lt"/>
              </a:rPr>
              <a:t>Hoffentlich</a:t>
            </a:r>
            <a:r>
              <a:rPr lang="en-US" b="1" dirty="0" smtClean="0">
                <a:latin typeface="+mj-lt"/>
              </a:rPr>
              <a:t> </a:t>
            </a:r>
          </a:p>
          <a:p>
            <a:endParaRPr lang="ru-RU" b="1" dirty="0" smtClean="0">
              <a:latin typeface="+mj-lt"/>
            </a:endParaRPr>
          </a:p>
          <a:p>
            <a:r>
              <a:rPr lang="en-US" b="1" dirty="0" err="1" smtClean="0">
                <a:latin typeface="+mj-lt"/>
              </a:rPr>
              <a:t>Ich</a:t>
            </a:r>
            <a:r>
              <a:rPr lang="en-US" b="1" dirty="0" smtClean="0">
                <a:latin typeface="+mj-lt"/>
              </a:rPr>
              <a:t> </a:t>
            </a:r>
            <a:r>
              <a:rPr lang="en-US" b="1" dirty="0" err="1" smtClean="0">
                <a:latin typeface="+mj-lt"/>
              </a:rPr>
              <a:t>empfehle</a:t>
            </a:r>
            <a:r>
              <a:rPr lang="en-US" b="1" dirty="0" smtClean="0">
                <a:latin typeface="+mj-lt"/>
              </a:rPr>
              <a:t> (rate) dir, ... . </a:t>
            </a:r>
          </a:p>
          <a:p>
            <a:endParaRPr lang="ru-RU" b="1" dirty="0" smtClean="0">
              <a:latin typeface="+mj-lt"/>
            </a:endParaRPr>
          </a:p>
          <a:p>
            <a:r>
              <a:rPr lang="en-US" b="1" dirty="0" smtClean="0">
                <a:latin typeface="+mj-lt"/>
              </a:rPr>
              <a:t>Du hast </a:t>
            </a:r>
            <a:r>
              <a:rPr lang="en-US" b="1" dirty="0" err="1" smtClean="0">
                <a:latin typeface="+mj-lt"/>
              </a:rPr>
              <a:t>mich</a:t>
            </a:r>
            <a:r>
              <a:rPr lang="en-US" b="1" dirty="0" smtClean="0">
                <a:latin typeface="+mj-lt"/>
              </a:rPr>
              <a:t> </a:t>
            </a:r>
            <a:r>
              <a:rPr lang="en-US" b="1" dirty="0" err="1" smtClean="0">
                <a:latin typeface="+mj-lt"/>
              </a:rPr>
              <a:t>gefragt</a:t>
            </a:r>
            <a:r>
              <a:rPr lang="en-US" b="1" dirty="0" smtClean="0">
                <a:latin typeface="+mj-lt"/>
              </a:rPr>
              <a:t> </a:t>
            </a:r>
          </a:p>
          <a:p>
            <a:endParaRPr lang="ru-RU" b="1" dirty="0" smtClean="0">
              <a:latin typeface="+mj-lt"/>
            </a:endParaRPr>
          </a:p>
          <a:p>
            <a:r>
              <a:rPr lang="en-US" b="1" dirty="0" err="1" smtClean="0">
                <a:latin typeface="+mj-lt"/>
              </a:rPr>
              <a:t>Ich</a:t>
            </a:r>
            <a:r>
              <a:rPr lang="en-US" b="1" dirty="0" smtClean="0">
                <a:latin typeface="+mj-lt"/>
              </a:rPr>
              <a:t> </a:t>
            </a:r>
            <a:r>
              <a:rPr lang="en-US" b="1" dirty="0" err="1" smtClean="0">
                <a:latin typeface="+mj-lt"/>
              </a:rPr>
              <a:t>kann</a:t>
            </a:r>
            <a:r>
              <a:rPr lang="en-US" b="1" dirty="0" smtClean="0">
                <a:latin typeface="+mj-lt"/>
              </a:rPr>
              <a:t> </a:t>
            </a:r>
            <a:r>
              <a:rPr lang="en-US" b="1" dirty="0" err="1" smtClean="0">
                <a:latin typeface="+mj-lt"/>
              </a:rPr>
              <a:t>sagen</a:t>
            </a:r>
            <a:r>
              <a:rPr lang="en-US" b="1" dirty="0" smtClean="0">
                <a:latin typeface="+mj-lt"/>
              </a:rPr>
              <a:t>, </a:t>
            </a:r>
            <a:r>
              <a:rPr lang="en-US" b="1" dirty="0" err="1" smtClean="0">
                <a:latin typeface="+mj-lt"/>
              </a:rPr>
              <a:t>dass</a:t>
            </a:r>
            <a:r>
              <a:rPr lang="en-US" b="1" dirty="0" smtClean="0">
                <a:latin typeface="+mj-lt"/>
              </a:rPr>
              <a:t> … </a:t>
            </a:r>
          </a:p>
          <a:p>
            <a:endParaRPr lang="ru-RU" b="1" dirty="0" smtClean="0">
              <a:latin typeface="+mj-lt"/>
            </a:endParaRPr>
          </a:p>
          <a:p>
            <a:r>
              <a:rPr lang="de-DE" b="1" dirty="0" smtClean="0">
                <a:latin typeface="+mj-lt"/>
              </a:rPr>
              <a:t>Ich bin froh, dich mitzuteilen, dass </a:t>
            </a:r>
            <a:r>
              <a:rPr lang="ru-RU" b="1" dirty="0" smtClean="0">
                <a:latin typeface="+mj-lt"/>
              </a:rPr>
              <a:t>	</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357166"/>
            <a:ext cx="8229600" cy="500066"/>
          </a:xfrm>
        </p:spPr>
        <p:txBody>
          <a:bodyPr>
            <a:normAutofit/>
          </a:bodyPr>
          <a:lstStyle/>
          <a:p>
            <a:pPr algn="ctr"/>
            <a:r>
              <a:rPr lang="de-DE" sz="2400" b="1" u="sng" dirty="0" err="1" smtClean="0">
                <a:solidFill>
                  <a:schemeClr val="tx1"/>
                </a:solidFill>
              </a:rPr>
              <a:t>Schlußsatz</a:t>
            </a:r>
            <a:endParaRPr lang="ru-RU" sz="2400" b="1" u="sng" dirty="0">
              <a:solidFill>
                <a:schemeClr val="tx1"/>
              </a:solidFill>
            </a:endParaRPr>
          </a:p>
        </p:txBody>
      </p:sp>
      <p:sp>
        <p:nvSpPr>
          <p:cNvPr id="3" name="Содержимое 2"/>
          <p:cNvSpPr>
            <a:spLocks noGrp="1"/>
          </p:cNvSpPr>
          <p:nvPr>
            <p:ph idx="1"/>
          </p:nvPr>
        </p:nvSpPr>
        <p:spPr>
          <a:xfrm>
            <a:off x="571472" y="928670"/>
            <a:ext cx="8229600" cy="5740690"/>
          </a:xfrm>
        </p:spPr>
        <p:txBody>
          <a:bodyPr>
            <a:normAutofit fontScale="25000" lnSpcReduction="20000"/>
          </a:bodyPr>
          <a:lstStyle/>
          <a:p>
            <a:endParaRPr lang="ru-RU" sz="6400" dirty="0" smtClean="0">
              <a:latin typeface="+mj-lt"/>
            </a:endParaRPr>
          </a:p>
          <a:p>
            <a:pPr>
              <a:spcBef>
                <a:spcPts val="0"/>
              </a:spcBef>
            </a:pPr>
            <a:r>
              <a:rPr lang="en-US" sz="6400" b="1" dirty="0" err="1" smtClean="0">
                <a:latin typeface="+mj-lt"/>
              </a:rPr>
              <a:t>Herzliche</a:t>
            </a:r>
            <a:r>
              <a:rPr lang="en-US" sz="6400" b="1" dirty="0" smtClean="0">
                <a:latin typeface="+mj-lt"/>
              </a:rPr>
              <a:t> </a:t>
            </a:r>
            <a:r>
              <a:rPr lang="en-US" sz="6400" b="1" dirty="0" err="1" smtClean="0">
                <a:latin typeface="+mj-lt"/>
              </a:rPr>
              <a:t>Grüße</a:t>
            </a:r>
            <a:r>
              <a:rPr lang="en-US" sz="6400" b="1" dirty="0" smtClean="0">
                <a:latin typeface="+mj-lt"/>
              </a:rPr>
              <a:t> </a:t>
            </a:r>
          </a:p>
          <a:p>
            <a:pPr>
              <a:spcBef>
                <a:spcPts val="0"/>
              </a:spcBef>
            </a:pPr>
            <a:endParaRPr lang="ru-RU" sz="6400" b="1" dirty="0" smtClean="0">
              <a:latin typeface="+mj-lt"/>
            </a:endParaRPr>
          </a:p>
          <a:p>
            <a:pPr>
              <a:spcBef>
                <a:spcPts val="0"/>
              </a:spcBef>
            </a:pPr>
            <a:r>
              <a:rPr lang="en-US" sz="6400" b="1" dirty="0" err="1" smtClean="0">
                <a:latin typeface="+mj-lt"/>
              </a:rPr>
              <a:t>Liebe</a:t>
            </a:r>
            <a:r>
              <a:rPr lang="en-US" sz="6400" b="1" dirty="0" smtClean="0">
                <a:latin typeface="+mj-lt"/>
              </a:rPr>
              <a:t> </a:t>
            </a:r>
            <a:r>
              <a:rPr lang="en-US" sz="6400" b="1" dirty="0" err="1" smtClean="0">
                <a:latin typeface="+mj-lt"/>
              </a:rPr>
              <a:t>Grüße</a:t>
            </a:r>
            <a:r>
              <a:rPr lang="en-US" sz="6400" b="1" dirty="0" smtClean="0">
                <a:latin typeface="+mj-lt"/>
              </a:rPr>
              <a:t> </a:t>
            </a:r>
          </a:p>
          <a:p>
            <a:pPr>
              <a:spcBef>
                <a:spcPts val="0"/>
              </a:spcBef>
            </a:pPr>
            <a:endParaRPr lang="ru-RU" sz="6400" b="1" dirty="0" smtClean="0">
              <a:latin typeface="+mj-lt"/>
            </a:endParaRPr>
          </a:p>
          <a:p>
            <a:pPr>
              <a:spcBef>
                <a:spcPts val="0"/>
              </a:spcBef>
            </a:pPr>
            <a:r>
              <a:rPr lang="en-US" sz="6400" b="1" dirty="0" smtClean="0">
                <a:latin typeface="+mj-lt"/>
              </a:rPr>
              <a:t> </a:t>
            </a:r>
            <a:r>
              <a:rPr lang="en-US" sz="6400" b="1" dirty="0" err="1" smtClean="0">
                <a:latin typeface="+mj-lt"/>
              </a:rPr>
              <a:t>Viele</a:t>
            </a:r>
            <a:r>
              <a:rPr lang="en-US" sz="6400" b="1" dirty="0" smtClean="0">
                <a:latin typeface="+mj-lt"/>
              </a:rPr>
              <a:t> </a:t>
            </a:r>
            <a:r>
              <a:rPr lang="en-US" sz="6400" b="1" dirty="0" err="1" smtClean="0">
                <a:latin typeface="+mj-lt"/>
              </a:rPr>
              <a:t>Grüße</a:t>
            </a:r>
            <a:r>
              <a:rPr lang="en-US" sz="6400" b="1" dirty="0" smtClean="0">
                <a:latin typeface="+mj-lt"/>
              </a:rPr>
              <a:t> </a:t>
            </a:r>
          </a:p>
          <a:p>
            <a:pPr>
              <a:spcBef>
                <a:spcPts val="0"/>
              </a:spcBef>
              <a:buNone/>
            </a:pPr>
            <a:endParaRPr lang="ru-RU" sz="6400" b="1" dirty="0" smtClean="0">
              <a:latin typeface="+mj-lt"/>
            </a:endParaRPr>
          </a:p>
          <a:p>
            <a:pPr>
              <a:spcBef>
                <a:spcPts val="0"/>
              </a:spcBef>
            </a:pPr>
            <a:r>
              <a:rPr lang="en-US" sz="6400" b="1" dirty="0" smtClean="0">
                <a:latin typeface="+mj-lt"/>
              </a:rPr>
              <a:t> </a:t>
            </a:r>
            <a:r>
              <a:rPr lang="en-US" sz="6400" b="1" dirty="0" err="1" smtClean="0">
                <a:latin typeface="+mj-lt"/>
              </a:rPr>
              <a:t>Mit</a:t>
            </a:r>
            <a:r>
              <a:rPr lang="en-US" sz="6400" b="1" dirty="0" smtClean="0">
                <a:latin typeface="+mj-lt"/>
              </a:rPr>
              <a:t> den </a:t>
            </a:r>
            <a:r>
              <a:rPr lang="en-US" sz="6400" b="1" dirty="0" err="1" smtClean="0">
                <a:latin typeface="+mj-lt"/>
              </a:rPr>
              <a:t>besten</a:t>
            </a:r>
            <a:r>
              <a:rPr lang="en-US" sz="6400" b="1" dirty="0" smtClean="0">
                <a:latin typeface="+mj-lt"/>
              </a:rPr>
              <a:t> </a:t>
            </a:r>
            <a:r>
              <a:rPr lang="en-US" sz="6400" b="1" dirty="0" err="1" smtClean="0">
                <a:latin typeface="+mj-lt"/>
              </a:rPr>
              <a:t>Grüßen</a:t>
            </a:r>
            <a:r>
              <a:rPr lang="en-US" sz="6400" b="1" dirty="0" smtClean="0">
                <a:latin typeface="+mj-lt"/>
              </a:rPr>
              <a:t> </a:t>
            </a:r>
          </a:p>
          <a:p>
            <a:pPr>
              <a:spcBef>
                <a:spcPts val="0"/>
              </a:spcBef>
            </a:pPr>
            <a:endParaRPr lang="ru-RU" sz="6400" b="1" dirty="0" smtClean="0">
              <a:latin typeface="+mj-lt"/>
            </a:endParaRPr>
          </a:p>
          <a:p>
            <a:pPr>
              <a:spcBef>
                <a:spcPts val="0"/>
              </a:spcBef>
            </a:pPr>
            <a:r>
              <a:rPr lang="en-US" sz="6400" b="1" dirty="0" err="1" smtClean="0">
                <a:latin typeface="+mj-lt"/>
              </a:rPr>
              <a:t>Mit</a:t>
            </a:r>
            <a:r>
              <a:rPr lang="en-US" sz="6400" b="1" dirty="0" smtClean="0">
                <a:latin typeface="+mj-lt"/>
              </a:rPr>
              <a:t> </a:t>
            </a:r>
            <a:r>
              <a:rPr lang="en-US" sz="6400" b="1" dirty="0" err="1" smtClean="0">
                <a:latin typeface="+mj-lt"/>
              </a:rPr>
              <a:t>bestem</a:t>
            </a:r>
            <a:r>
              <a:rPr lang="en-US" sz="6400" b="1" dirty="0" smtClean="0">
                <a:latin typeface="+mj-lt"/>
              </a:rPr>
              <a:t> </a:t>
            </a:r>
            <a:r>
              <a:rPr lang="en-US" sz="6400" b="1" dirty="0" err="1" smtClean="0">
                <a:latin typeface="+mj-lt"/>
              </a:rPr>
              <a:t>Gruß</a:t>
            </a:r>
            <a:r>
              <a:rPr lang="en-US" sz="6400" b="1" dirty="0" smtClean="0">
                <a:latin typeface="+mj-lt"/>
              </a:rPr>
              <a:t> </a:t>
            </a:r>
          </a:p>
          <a:p>
            <a:pPr>
              <a:spcBef>
                <a:spcPts val="0"/>
              </a:spcBef>
              <a:buNone/>
            </a:pPr>
            <a:endParaRPr lang="ru-RU" sz="6400" b="1" dirty="0" smtClean="0">
              <a:latin typeface="+mj-lt"/>
            </a:endParaRPr>
          </a:p>
          <a:p>
            <a:pPr>
              <a:spcBef>
                <a:spcPts val="0"/>
              </a:spcBef>
            </a:pPr>
            <a:r>
              <a:rPr lang="en-US" sz="6400" b="1" dirty="0" err="1" smtClean="0">
                <a:latin typeface="+mj-lt"/>
              </a:rPr>
              <a:t>Beste</a:t>
            </a:r>
            <a:r>
              <a:rPr lang="en-US" sz="6400" b="1" dirty="0" smtClean="0">
                <a:latin typeface="+mj-lt"/>
              </a:rPr>
              <a:t> </a:t>
            </a:r>
            <a:r>
              <a:rPr lang="en-US" sz="6400" b="1" dirty="0" err="1" smtClean="0">
                <a:latin typeface="+mj-lt"/>
              </a:rPr>
              <a:t>Grüße</a:t>
            </a:r>
            <a:r>
              <a:rPr lang="en-US" sz="6400" b="1" dirty="0" smtClean="0">
                <a:latin typeface="+mj-lt"/>
              </a:rPr>
              <a:t> </a:t>
            </a:r>
          </a:p>
          <a:p>
            <a:pPr>
              <a:spcBef>
                <a:spcPts val="0"/>
              </a:spcBef>
            </a:pPr>
            <a:endParaRPr lang="ru-RU" sz="6400" b="1" dirty="0" smtClean="0">
              <a:latin typeface="+mj-lt"/>
            </a:endParaRPr>
          </a:p>
          <a:p>
            <a:pPr>
              <a:spcBef>
                <a:spcPts val="0"/>
              </a:spcBef>
            </a:pPr>
            <a:r>
              <a:rPr lang="en-US" sz="6400" b="1" dirty="0" err="1" smtClean="0">
                <a:latin typeface="+mj-lt"/>
              </a:rPr>
              <a:t>Alles</a:t>
            </a:r>
            <a:r>
              <a:rPr lang="en-US" sz="6400" b="1" dirty="0" smtClean="0">
                <a:latin typeface="+mj-lt"/>
              </a:rPr>
              <a:t> </a:t>
            </a:r>
            <a:r>
              <a:rPr lang="en-US" sz="6400" b="1" dirty="0" err="1" smtClean="0">
                <a:latin typeface="+mj-lt"/>
              </a:rPr>
              <a:t>Gute</a:t>
            </a:r>
            <a:r>
              <a:rPr lang="en-US" sz="6400" b="1" dirty="0" smtClean="0">
                <a:latin typeface="+mj-lt"/>
              </a:rPr>
              <a:t> </a:t>
            </a:r>
          </a:p>
          <a:p>
            <a:pPr>
              <a:spcBef>
                <a:spcPts val="0"/>
              </a:spcBef>
              <a:buNone/>
            </a:pPr>
            <a:endParaRPr lang="ru-RU" sz="6400" b="1" dirty="0" smtClean="0">
              <a:latin typeface="+mj-lt"/>
            </a:endParaRPr>
          </a:p>
          <a:p>
            <a:pPr>
              <a:spcBef>
                <a:spcPts val="0"/>
              </a:spcBef>
            </a:pPr>
            <a:r>
              <a:rPr lang="en-US" sz="6400" b="1" dirty="0" smtClean="0">
                <a:latin typeface="+mj-lt"/>
              </a:rPr>
              <a:t> </a:t>
            </a:r>
            <a:r>
              <a:rPr lang="en-US" sz="6400" b="1" dirty="0" err="1" smtClean="0">
                <a:latin typeface="+mj-lt"/>
              </a:rPr>
              <a:t>Tschüss</a:t>
            </a:r>
            <a:r>
              <a:rPr lang="en-US" sz="6400" b="1" dirty="0" smtClean="0">
                <a:latin typeface="+mj-lt"/>
              </a:rPr>
              <a:t> </a:t>
            </a:r>
          </a:p>
          <a:p>
            <a:pPr>
              <a:spcBef>
                <a:spcPts val="0"/>
              </a:spcBef>
              <a:buNone/>
            </a:pPr>
            <a:endParaRPr lang="ru-RU" sz="6400" b="1" dirty="0" smtClean="0">
              <a:latin typeface="+mj-lt"/>
            </a:endParaRPr>
          </a:p>
          <a:p>
            <a:pPr>
              <a:spcBef>
                <a:spcPts val="0"/>
              </a:spcBef>
            </a:pPr>
            <a:r>
              <a:rPr lang="en-US" sz="6400" b="1" dirty="0" err="1" smtClean="0">
                <a:latin typeface="+mj-lt"/>
              </a:rPr>
              <a:t>Bis</a:t>
            </a:r>
            <a:r>
              <a:rPr lang="en-US" sz="6400" b="1" dirty="0" smtClean="0">
                <a:latin typeface="+mj-lt"/>
              </a:rPr>
              <a:t> bald </a:t>
            </a:r>
          </a:p>
          <a:p>
            <a:pPr>
              <a:spcBef>
                <a:spcPts val="0"/>
              </a:spcBef>
            </a:pPr>
            <a:endParaRPr lang="ru-RU" sz="6400" b="1" dirty="0" smtClean="0">
              <a:latin typeface="+mj-lt"/>
            </a:endParaRPr>
          </a:p>
          <a:p>
            <a:pPr>
              <a:spcBef>
                <a:spcPts val="0"/>
              </a:spcBef>
            </a:pPr>
            <a:r>
              <a:rPr lang="en-US" sz="6400" b="1" dirty="0" smtClean="0">
                <a:latin typeface="+mj-lt"/>
              </a:rPr>
              <a:t> </a:t>
            </a:r>
            <a:r>
              <a:rPr lang="en-US" sz="6400" b="1" dirty="0" err="1" smtClean="0">
                <a:latin typeface="+mj-lt"/>
              </a:rPr>
              <a:t>Liebe</a:t>
            </a:r>
            <a:r>
              <a:rPr lang="en-US" sz="6400" b="1" dirty="0" smtClean="0">
                <a:latin typeface="+mj-lt"/>
              </a:rPr>
              <a:t> </a:t>
            </a:r>
            <a:r>
              <a:rPr lang="en-US" sz="6400" b="1" dirty="0" err="1" smtClean="0">
                <a:latin typeface="+mj-lt"/>
              </a:rPr>
              <a:t>Grüße</a:t>
            </a:r>
            <a:r>
              <a:rPr lang="en-US" sz="6400" b="1" dirty="0" smtClean="0">
                <a:latin typeface="+mj-lt"/>
              </a:rPr>
              <a:t> aus Berlin </a:t>
            </a:r>
          </a:p>
          <a:p>
            <a:pPr>
              <a:spcBef>
                <a:spcPts val="0"/>
              </a:spcBef>
              <a:buNone/>
            </a:pPr>
            <a:endParaRPr lang="ru-RU" sz="6400" b="1" dirty="0" smtClean="0">
              <a:latin typeface="+mj-lt"/>
            </a:endParaRPr>
          </a:p>
          <a:p>
            <a:pPr>
              <a:spcBef>
                <a:spcPts val="0"/>
              </a:spcBef>
            </a:pPr>
            <a:r>
              <a:rPr lang="de-DE" sz="6400" b="1" dirty="0" smtClean="0">
                <a:latin typeface="+mj-lt"/>
              </a:rPr>
              <a:t>Liebe Grüße und große Umarmung </a:t>
            </a:r>
          </a:p>
          <a:p>
            <a:pPr>
              <a:spcBef>
                <a:spcPts val="0"/>
              </a:spcBef>
            </a:pPr>
            <a:endParaRPr lang="ru-RU" sz="6400" b="1" dirty="0" smtClean="0">
              <a:latin typeface="+mj-lt"/>
            </a:endParaRPr>
          </a:p>
          <a:p>
            <a:pPr>
              <a:spcBef>
                <a:spcPts val="0"/>
              </a:spcBef>
            </a:pPr>
            <a:r>
              <a:rPr lang="de-DE" sz="6400" b="1" dirty="0" smtClean="0">
                <a:latin typeface="+mj-lt"/>
              </a:rPr>
              <a:t> Bis bald mit herzlichen Grüßen </a:t>
            </a:r>
          </a:p>
          <a:p>
            <a:pPr>
              <a:spcBef>
                <a:spcPts val="0"/>
              </a:spcBef>
            </a:pPr>
            <a:endParaRPr lang="ru-RU" sz="4000" dirty="0" smtClean="0"/>
          </a:p>
          <a:p>
            <a:pPr>
              <a:spcBef>
                <a:spcPts val="0"/>
              </a:spcBef>
            </a:pPr>
            <a:endParaRPr lang="ru-RU" sz="4000" dirty="0" smtClean="0"/>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1143000"/>
          </a:xfrm>
        </p:spPr>
        <p:txBody>
          <a:bodyPr>
            <a:normAutofit fontScale="90000"/>
          </a:bodyPr>
          <a:lstStyle/>
          <a:p>
            <a:pPr algn="ctr"/>
            <a:r>
              <a:rPr lang="en-US" sz="2700" b="1" u="sng" dirty="0" err="1" smtClean="0">
                <a:solidFill>
                  <a:schemeClr val="tx1"/>
                </a:solidFill>
              </a:rPr>
              <a:t>Unterschrift</a:t>
            </a:r>
            <a:r>
              <a:rPr lang="ru-RU" dirty="0" smtClean="0">
                <a:solidFill>
                  <a:schemeClr val="tx1"/>
                </a:solidFill>
              </a:rPr>
              <a:t/>
            </a:r>
            <a:br>
              <a:rPr lang="ru-RU" dirty="0" smtClean="0">
                <a:solidFill>
                  <a:schemeClr val="tx1"/>
                </a:solidFill>
              </a:rPr>
            </a:br>
            <a:endParaRPr lang="ru-RU" dirty="0">
              <a:solidFill>
                <a:schemeClr val="tx1"/>
              </a:solidFill>
            </a:endParaRPr>
          </a:p>
        </p:txBody>
      </p:sp>
      <p:sp>
        <p:nvSpPr>
          <p:cNvPr id="3" name="Содержимое 2"/>
          <p:cNvSpPr>
            <a:spLocks noGrp="1"/>
          </p:cNvSpPr>
          <p:nvPr>
            <p:ph idx="1"/>
          </p:nvPr>
        </p:nvSpPr>
        <p:spPr>
          <a:xfrm>
            <a:off x="457200" y="1628800"/>
            <a:ext cx="8229600" cy="4695800"/>
          </a:xfrm>
        </p:spPr>
        <p:txBody>
          <a:bodyPr>
            <a:normAutofit/>
          </a:bodyPr>
          <a:lstStyle/>
          <a:p>
            <a:pPr>
              <a:buFont typeface="Arial" pitchFamily="34" charset="0"/>
              <a:buChar char="•"/>
            </a:pPr>
            <a:r>
              <a:rPr lang="ru-RU" sz="1800" b="1" dirty="0" err="1" smtClean="0">
                <a:latin typeface="+mj-lt"/>
              </a:rPr>
              <a:t>Dein</a:t>
            </a:r>
            <a:r>
              <a:rPr lang="ru-RU" sz="1800" b="1" dirty="0" smtClean="0">
                <a:latin typeface="+mj-lt"/>
              </a:rPr>
              <a:t> </a:t>
            </a:r>
            <a:r>
              <a:rPr lang="ru-RU" sz="1800" b="1" dirty="0" err="1" smtClean="0">
                <a:latin typeface="+mj-lt"/>
              </a:rPr>
              <a:t>Alexander</a:t>
            </a:r>
            <a:r>
              <a:rPr lang="ru-RU" sz="1800" b="1" dirty="0" smtClean="0">
                <a:latin typeface="+mj-lt"/>
              </a:rPr>
              <a:t>/ </a:t>
            </a:r>
            <a:r>
              <a:rPr lang="ru-RU" sz="1800" b="1" dirty="0" err="1" smtClean="0">
                <a:latin typeface="+mj-lt"/>
              </a:rPr>
              <a:t>Alexander</a:t>
            </a:r>
            <a:endParaRPr lang="ru-RU" sz="1800" b="1" dirty="0" smtClean="0">
              <a:latin typeface="+mj-lt"/>
            </a:endParaRPr>
          </a:p>
          <a:p>
            <a:pPr>
              <a:buFont typeface="Arial" pitchFamily="34" charset="0"/>
              <a:buChar char="•"/>
            </a:pPr>
            <a:endParaRPr lang="ru-RU" sz="1800" b="1" dirty="0" smtClean="0">
              <a:latin typeface="+mj-lt"/>
            </a:endParaRPr>
          </a:p>
          <a:p>
            <a:pPr>
              <a:buFont typeface="Arial" pitchFamily="34" charset="0"/>
              <a:buChar char="•"/>
            </a:pPr>
            <a:r>
              <a:rPr lang="ru-RU" sz="1800" b="1" dirty="0" err="1" smtClean="0">
                <a:latin typeface="+mj-lt"/>
              </a:rPr>
              <a:t>Deine</a:t>
            </a:r>
            <a:r>
              <a:rPr lang="ru-RU" sz="1800" b="1" dirty="0" smtClean="0">
                <a:latin typeface="+mj-lt"/>
              </a:rPr>
              <a:t>  </a:t>
            </a:r>
            <a:r>
              <a:rPr lang="ru-RU" sz="1800" b="1" dirty="0" err="1" smtClean="0">
                <a:latin typeface="+mj-lt"/>
              </a:rPr>
              <a:t>Alexandra</a:t>
            </a:r>
            <a:r>
              <a:rPr lang="ru-RU" sz="1800" b="1" dirty="0" smtClean="0">
                <a:latin typeface="+mj-lt"/>
              </a:rPr>
              <a:t> / </a:t>
            </a:r>
            <a:r>
              <a:rPr lang="ru-RU" sz="1800" b="1" dirty="0" err="1" smtClean="0">
                <a:latin typeface="+mj-lt"/>
              </a:rPr>
              <a:t>Alexandra</a:t>
            </a:r>
            <a:endParaRPr lang="ru-RU" sz="1800" b="1"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229600" cy="428628"/>
          </a:xfrm>
        </p:spPr>
        <p:txBody>
          <a:bodyPr>
            <a:normAutofit fontScale="90000"/>
          </a:bodyPr>
          <a:lstStyle/>
          <a:p>
            <a:pPr algn="ctr"/>
            <a:r>
              <a:rPr lang="ru-RU" sz="2700" b="1" dirty="0" smtClean="0">
                <a:solidFill>
                  <a:schemeClr val="tx1"/>
                </a:solidFill>
              </a:rPr>
              <a:t>Выбери обращения, используемые в личном письме в формате общения на «ты».</a:t>
            </a:r>
            <a:endParaRPr lang="ru-RU" sz="2700" b="1" i="1" u="sng" dirty="0">
              <a:solidFill>
                <a:schemeClr val="tx1"/>
              </a:solidFill>
            </a:endParaRPr>
          </a:p>
        </p:txBody>
      </p:sp>
      <p:sp>
        <p:nvSpPr>
          <p:cNvPr id="3" name="Содержимое 2"/>
          <p:cNvSpPr>
            <a:spLocks noGrp="1"/>
          </p:cNvSpPr>
          <p:nvPr>
            <p:ph idx="1"/>
          </p:nvPr>
        </p:nvSpPr>
        <p:spPr>
          <a:xfrm>
            <a:off x="571472" y="1643050"/>
            <a:ext cx="8229600" cy="4389120"/>
          </a:xfrm>
        </p:spPr>
        <p:txBody>
          <a:bodyPr>
            <a:normAutofit/>
          </a:bodyPr>
          <a:lstStyle/>
          <a:p>
            <a:r>
              <a:rPr lang="de-DE" sz="1600" b="1" dirty="0" smtClean="0">
                <a:latin typeface="+mj-lt"/>
              </a:rPr>
              <a:t>Sehr geehrte Damen und Herren!</a:t>
            </a:r>
            <a:endParaRPr lang="ru-RU" sz="1600" b="1" dirty="0" smtClean="0">
              <a:latin typeface="+mj-lt"/>
            </a:endParaRPr>
          </a:p>
          <a:p>
            <a:r>
              <a:rPr lang="de-DE" sz="1600" b="1" dirty="0" smtClean="0">
                <a:latin typeface="+mj-lt"/>
              </a:rPr>
              <a:t>Liebe Anna,</a:t>
            </a:r>
            <a:endParaRPr lang="ru-RU" sz="1600" b="1" dirty="0" smtClean="0">
              <a:latin typeface="+mj-lt"/>
            </a:endParaRPr>
          </a:p>
          <a:p>
            <a:r>
              <a:rPr lang="de-DE" sz="1600" b="1" dirty="0" smtClean="0">
                <a:latin typeface="+mj-lt"/>
              </a:rPr>
              <a:t>Sehr geehrter Herr Schmidt,</a:t>
            </a:r>
            <a:endParaRPr lang="ru-RU" sz="1600" b="1" dirty="0" smtClean="0">
              <a:latin typeface="+mj-lt"/>
            </a:endParaRPr>
          </a:p>
          <a:p>
            <a:r>
              <a:rPr lang="de-DE" sz="1600" b="1" dirty="0" smtClean="0">
                <a:latin typeface="+mj-lt"/>
              </a:rPr>
              <a:t>Liebe Ulla und Dietrich!</a:t>
            </a:r>
            <a:endParaRPr lang="ru-RU" sz="1600" b="1" dirty="0" smtClean="0">
              <a:latin typeface="+mj-lt"/>
            </a:endParaRPr>
          </a:p>
          <a:p>
            <a:r>
              <a:rPr lang="de-DE" sz="1600" b="1" dirty="0" smtClean="0">
                <a:latin typeface="+mj-lt"/>
              </a:rPr>
              <a:t>Hallo, Max!</a:t>
            </a:r>
            <a:endParaRPr lang="ru-RU" sz="1600" b="1" dirty="0" smtClean="0">
              <a:latin typeface="+mj-lt"/>
            </a:endParaRPr>
          </a:p>
          <a:p>
            <a:r>
              <a:rPr lang="de-DE" sz="1600" b="1" dirty="0" smtClean="0">
                <a:latin typeface="+mj-lt"/>
              </a:rPr>
              <a:t>Liebe Kollegen,</a:t>
            </a:r>
            <a:endParaRPr lang="ru-RU" sz="1600" b="1" dirty="0" smtClean="0">
              <a:latin typeface="+mj-lt"/>
            </a:endParaRPr>
          </a:p>
          <a:p>
            <a:r>
              <a:rPr lang="de-DE" sz="1600" b="1" dirty="0" smtClean="0">
                <a:latin typeface="+mj-lt"/>
              </a:rPr>
              <a:t>Liebe Frau Thomas,</a:t>
            </a:r>
          </a:p>
          <a:p>
            <a:r>
              <a:rPr lang="en-US" sz="1600" b="1" dirty="0" smtClean="0">
                <a:latin typeface="+mj-lt"/>
              </a:rPr>
              <a:t> Mein </a:t>
            </a:r>
            <a:r>
              <a:rPr lang="en-US" sz="1600" b="1" dirty="0" err="1" smtClean="0">
                <a:latin typeface="+mj-lt"/>
              </a:rPr>
              <a:t>lieber</a:t>
            </a:r>
            <a:r>
              <a:rPr lang="en-US" sz="1600" b="1" dirty="0" smtClean="0">
                <a:latin typeface="+mj-lt"/>
              </a:rPr>
              <a:t> Hans! </a:t>
            </a:r>
            <a:endParaRPr lang="ru-RU" sz="1600" b="1" dirty="0" smtClean="0">
              <a:latin typeface="+mj-lt"/>
            </a:endParaRPr>
          </a:p>
          <a:p>
            <a:endParaRPr lang="ru-RU" sz="2000" b="1"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229600" cy="428628"/>
          </a:xfrm>
        </p:spPr>
        <p:txBody>
          <a:bodyPr>
            <a:normAutofit fontScale="90000"/>
          </a:bodyPr>
          <a:lstStyle/>
          <a:p>
            <a:pPr algn="ctr"/>
            <a:r>
              <a:rPr lang="en-US" sz="2200" b="1" i="1" u="sng" dirty="0" smtClean="0"/>
              <a:t/>
            </a:r>
            <a:br>
              <a:rPr lang="en-US" sz="2200" b="1" i="1" u="sng" dirty="0" smtClean="0"/>
            </a:br>
            <a:r>
              <a:rPr lang="en-US" sz="2200" b="1" i="1" u="sng" dirty="0" smtClean="0"/>
              <a:t/>
            </a:r>
            <a:br>
              <a:rPr lang="en-US" sz="2200" b="1" i="1" u="sng" dirty="0" smtClean="0"/>
            </a:br>
            <a:r>
              <a:rPr lang="en-US" sz="2200" b="1" i="1" u="sng" dirty="0" smtClean="0"/>
              <a:t/>
            </a:r>
            <a:br>
              <a:rPr lang="en-US" sz="2200" b="1" i="1" u="sng" dirty="0" smtClean="0"/>
            </a:br>
            <a:r>
              <a:rPr lang="en-US" sz="2200" b="1" i="1" u="sng" dirty="0" smtClean="0"/>
              <a:t/>
            </a:r>
            <a:br>
              <a:rPr lang="en-US" sz="2200" b="1" i="1" u="sng" dirty="0" smtClean="0"/>
            </a:br>
            <a:r>
              <a:rPr lang="en-US" sz="2200" b="1" i="1" u="sng" dirty="0" smtClean="0"/>
              <a:t/>
            </a:r>
            <a:br>
              <a:rPr lang="en-US" sz="2200" b="1" i="1" u="sng" dirty="0" smtClean="0"/>
            </a:br>
            <a:r>
              <a:rPr lang="ru-RU" dirty="0" smtClean="0"/>
              <a:t/>
            </a:r>
            <a:br>
              <a:rPr lang="ru-RU" dirty="0" smtClean="0"/>
            </a:br>
            <a:r>
              <a:rPr lang="ru-RU" sz="2400" b="1" dirty="0" smtClean="0">
                <a:solidFill>
                  <a:schemeClr val="tx1"/>
                </a:solidFill>
              </a:rPr>
              <a:t>Выбери завершающие фразы, используемые в личном письме в формате общения на «ты».</a:t>
            </a:r>
            <a:endParaRPr lang="ru-RU" sz="2700" b="1" dirty="0">
              <a:solidFill>
                <a:schemeClr val="tx1"/>
              </a:solidFill>
            </a:endParaRPr>
          </a:p>
        </p:txBody>
      </p:sp>
      <p:sp>
        <p:nvSpPr>
          <p:cNvPr id="3" name="Содержимое 2"/>
          <p:cNvSpPr>
            <a:spLocks noGrp="1"/>
          </p:cNvSpPr>
          <p:nvPr>
            <p:ph idx="1"/>
          </p:nvPr>
        </p:nvSpPr>
        <p:spPr>
          <a:xfrm>
            <a:off x="500034" y="1357298"/>
            <a:ext cx="8229600" cy="5199856"/>
          </a:xfrm>
        </p:spPr>
        <p:txBody>
          <a:bodyPr>
            <a:normAutofit/>
          </a:bodyPr>
          <a:lstStyle/>
          <a:p>
            <a:r>
              <a:rPr lang="de-DE" sz="1600" b="1" dirty="0" smtClean="0">
                <a:latin typeface="+mj-lt"/>
              </a:rPr>
              <a:t>Mit besten Grüßen…</a:t>
            </a:r>
            <a:endParaRPr lang="ru-RU" sz="1600" b="1" dirty="0" smtClean="0">
              <a:latin typeface="+mj-lt"/>
            </a:endParaRPr>
          </a:p>
          <a:p>
            <a:r>
              <a:rPr lang="de-DE" sz="1600" b="1" dirty="0" smtClean="0">
                <a:latin typeface="+mj-lt"/>
              </a:rPr>
              <a:t>Mit freundlichen Grüßen…</a:t>
            </a:r>
            <a:endParaRPr lang="ru-RU" sz="1600" b="1" dirty="0" smtClean="0">
              <a:latin typeface="+mj-lt"/>
            </a:endParaRPr>
          </a:p>
          <a:p>
            <a:r>
              <a:rPr lang="de-DE" sz="1600" b="1" dirty="0" smtClean="0">
                <a:latin typeface="+mj-lt"/>
              </a:rPr>
              <a:t>Beste Grüße aus Jaroslawl…</a:t>
            </a:r>
            <a:endParaRPr lang="ru-RU" sz="1600" b="1" dirty="0" smtClean="0">
              <a:latin typeface="+mj-lt"/>
            </a:endParaRPr>
          </a:p>
          <a:p>
            <a:r>
              <a:rPr lang="de-DE" sz="1600" b="1" dirty="0" smtClean="0">
                <a:latin typeface="+mj-lt"/>
              </a:rPr>
              <a:t>Herzliche Grüße </a:t>
            </a:r>
            <a:endParaRPr lang="ru-RU" sz="1600" b="1" dirty="0" smtClean="0">
              <a:latin typeface="+mj-lt"/>
            </a:endParaRPr>
          </a:p>
          <a:p>
            <a:r>
              <a:rPr lang="de-DE" sz="1600" b="1" dirty="0" smtClean="0">
                <a:latin typeface="+mj-lt"/>
              </a:rPr>
              <a:t>Freundliche Grüße </a:t>
            </a:r>
            <a:endParaRPr lang="ru-RU" sz="1600" b="1" dirty="0" smtClean="0">
              <a:latin typeface="+mj-lt"/>
            </a:endParaRPr>
          </a:p>
          <a:p>
            <a:r>
              <a:rPr lang="de-DE" sz="1600" b="1" dirty="0" smtClean="0">
                <a:latin typeface="+mj-lt"/>
              </a:rPr>
              <a:t>Viele liebe Grüße </a:t>
            </a:r>
            <a:endParaRPr lang="ru-RU" sz="1600" b="1" dirty="0" smtClean="0">
              <a:latin typeface="+mj-lt"/>
            </a:endParaRPr>
          </a:p>
          <a:p>
            <a:r>
              <a:rPr lang="de-DE" sz="1600" b="1" dirty="0" smtClean="0">
                <a:latin typeface="+mj-lt"/>
              </a:rPr>
              <a:t>Viele herzliche Grüße </a:t>
            </a:r>
            <a:endParaRPr lang="ru-RU" sz="1600" b="1" dirty="0" smtClean="0">
              <a:latin typeface="+mj-lt"/>
            </a:endParaRPr>
          </a:p>
          <a:p>
            <a:r>
              <a:rPr lang="de-DE" sz="1600" b="1" dirty="0" smtClean="0">
                <a:latin typeface="+mj-lt"/>
              </a:rPr>
              <a:t>Viele freundliche Grüße </a:t>
            </a:r>
            <a:endParaRPr lang="ru-RU" sz="1600" b="1" dirty="0" smtClean="0">
              <a:latin typeface="+mj-lt"/>
            </a:endParaRPr>
          </a:p>
          <a:p>
            <a:r>
              <a:rPr lang="de-DE" sz="1600" b="1" dirty="0" smtClean="0">
                <a:latin typeface="+mj-lt"/>
              </a:rPr>
              <a:t>Es grüßt dich(deine/dein)…</a:t>
            </a:r>
            <a:endParaRPr lang="ru-RU" sz="1600" b="1" dirty="0" smtClean="0">
              <a:latin typeface="+mj-lt"/>
            </a:endParaRPr>
          </a:p>
          <a:p>
            <a:r>
              <a:rPr lang="de-DE" sz="1600" b="1" dirty="0" smtClean="0">
                <a:latin typeface="+mj-lt"/>
              </a:rPr>
              <a:t>Alles Liebe…</a:t>
            </a:r>
            <a:endParaRPr lang="ru-RU" sz="1600" b="1" dirty="0" smtClean="0">
              <a:latin typeface="+mj-lt"/>
            </a:endParaRPr>
          </a:p>
          <a:p>
            <a:r>
              <a:rPr lang="de-DE" sz="1600" b="1" dirty="0" smtClean="0">
                <a:latin typeface="+mj-lt"/>
              </a:rPr>
              <a:t>Bis bald…</a:t>
            </a:r>
            <a:endParaRPr lang="ru-RU" sz="1600" b="1" dirty="0" smtClean="0">
              <a:latin typeface="+mj-lt"/>
            </a:endParaRPr>
          </a:p>
          <a:p>
            <a:r>
              <a:rPr lang="de-DE" sz="1600" b="1" dirty="0" smtClean="0">
                <a:latin typeface="+mj-lt"/>
              </a:rPr>
              <a:t>Grüße aus dem verschneiten Omsk…</a:t>
            </a:r>
            <a:endParaRPr lang="ru-RU" sz="1600" b="1" dirty="0" smtClean="0">
              <a:latin typeface="+mj-lt"/>
            </a:endParaRPr>
          </a:p>
          <a:p>
            <a:r>
              <a:rPr lang="en-US" sz="1600" b="1" dirty="0" err="1" smtClean="0">
                <a:latin typeface="+mj-lt"/>
              </a:rPr>
              <a:t>Hochachtungsvoll</a:t>
            </a:r>
            <a:r>
              <a:rPr lang="en-US" sz="1600" b="1" dirty="0" smtClean="0">
                <a:latin typeface="+mj-lt"/>
              </a:rPr>
              <a:t>…</a:t>
            </a:r>
            <a:endParaRPr lang="ru-RU" sz="1600" b="1" dirty="0" smtClean="0">
              <a:latin typeface="+mj-lt"/>
            </a:endParaRPr>
          </a:p>
          <a:p>
            <a:pPr marL="0" indent="0">
              <a:buNone/>
            </a:pPr>
            <a:endParaRPr lang="ru-RU" sz="20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88640"/>
            <a:ext cx="8229600" cy="6526508"/>
          </a:xfrm>
        </p:spPr>
        <p:txBody>
          <a:bodyPr>
            <a:normAutofit fontScale="25000" lnSpcReduction="20000"/>
          </a:bodyPr>
          <a:lstStyle/>
          <a:p>
            <a:pPr algn="ctr">
              <a:buNone/>
            </a:pPr>
            <a:r>
              <a:rPr lang="ru-RU" sz="9600" b="1" i="1" dirty="0" smtClean="0">
                <a:latin typeface="Times New Roman" pitchFamily="18" charset="0"/>
                <a:cs typeface="Times New Roman" pitchFamily="18" charset="0"/>
              </a:rPr>
              <a:t>  </a:t>
            </a:r>
            <a:r>
              <a:rPr lang="ru-RU" sz="8000" b="1" dirty="0" smtClean="0"/>
              <a:t>Заполни таблицы верно</a:t>
            </a:r>
            <a:endParaRPr lang="ru-RU" sz="8000" b="1" i="1" dirty="0" smtClean="0">
              <a:latin typeface="Times New Roman" pitchFamily="18" charset="0"/>
              <a:cs typeface="Times New Roman" pitchFamily="18" charset="0"/>
            </a:endParaRPr>
          </a:p>
          <a:p>
            <a:pPr>
              <a:buNone/>
            </a:pPr>
            <a:r>
              <a:rPr lang="en-US" sz="4800" i="1" u="sng" dirty="0" err="1" smtClean="0"/>
              <a:t>Anfang</a:t>
            </a:r>
            <a:r>
              <a:rPr lang="en-US" sz="4800" i="1" u="sng" dirty="0" smtClean="0"/>
              <a:t> des </a:t>
            </a:r>
            <a:r>
              <a:rPr lang="en-US" sz="4800" i="1" u="sng" dirty="0" err="1" smtClean="0"/>
              <a:t>Briefes</a:t>
            </a:r>
            <a:r>
              <a:rPr lang="en-US" sz="4800" i="1" u="sng" dirty="0" smtClean="0"/>
              <a:t>:</a:t>
            </a:r>
            <a:endParaRPr lang="ru-RU" sz="4800" i="1" u="sng" dirty="0" smtClean="0"/>
          </a:p>
          <a:p>
            <a:pPr fontAlgn="t">
              <a:buNone/>
            </a:pPr>
            <a:endParaRPr lang="ru-RU" dirty="0" smtClean="0"/>
          </a:p>
          <a:p>
            <a:pPr fontAlgn="t">
              <a:buNone/>
            </a:pPr>
            <a:endParaRPr lang="ru-RU" dirty="0"/>
          </a:p>
          <a:p>
            <a:pPr fontAlgn="t">
              <a:buNone/>
            </a:pPr>
            <a:endParaRPr lang="ru-RU" dirty="0" smtClean="0"/>
          </a:p>
          <a:p>
            <a:pPr fontAlgn="t">
              <a:buNone/>
            </a:pPr>
            <a:endParaRPr lang="ru-RU" sz="4000" b="1" u="sng" dirty="0" smtClean="0">
              <a:latin typeface="Times New Roman" pitchFamily="18" charset="0"/>
              <a:cs typeface="Times New Roman" pitchFamily="18" charset="0"/>
            </a:endParaRPr>
          </a:p>
          <a:p>
            <a:pPr fontAlgn="t">
              <a:buNone/>
            </a:pPr>
            <a:endParaRPr lang="ru-RU" sz="4000" b="1" u="sng" dirty="0" smtClean="0">
              <a:latin typeface="Times New Roman" pitchFamily="18" charset="0"/>
              <a:cs typeface="Times New Roman" pitchFamily="18" charset="0"/>
            </a:endParaRPr>
          </a:p>
          <a:p>
            <a:pPr fontAlgn="t">
              <a:buNone/>
            </a:pPr>
            <a:endParaRPr lang="ru-RU" sz="4800" u="sng" dirty="0" smtClean="0"/>
          </a:p>
          <a:p>
            <a:pPr fontAlgn="t">
              <a:buNone/>
            </a:pPr>
            <a:r>
              <a:rPr lang="en-US" sz="4800" u="sng" dirty="0" err="1" smtClean="0"/>
              <a:t>Schluss</a:t>
            </a:r>
            <a:r>
              <a:rPr lang="en-US" sz="4800" u="sng" dirty="0" smtClean="0"/>
              <a:t> des </a:t>
            </a:r>
            <a:r>
              <a:rPr lang="en-US" sz="4800" u="sng" dirty="0" err="1" smtClean="0"/>
              <a:t>Briefes</a:t>
            </a:r>
            <a:r>
              <a:rPr lang="en-US" sz="4800" u="sng" dirty="0" smtClean="0"/>
              <a:t>:</a:t>
            </a:r>
            <a:endParaRPr lang="ru-RU" sz="4800" u="sng" dirty="0" smtClean="0"/>
          </a:p>
          <a:p>
            <a:pPr fontAlgn="t"/>
            <a:endParaRPr lang="ru-RU" sz="2000" dirty="0" smtClean="0"/>
          </a:p>
          <a:p>
            <a:pPr fontAlgn="t"/>
            <a:endParaRPr lang="ru-RU" sz="2000" dirty="0" smtClean="0"/>
          </a:p>
          <a:p>
            <a:pPr fontAlgn="t"/>
            <a:endParaRPr lang="ru-RU" sz="2000" dirty="0"/>
          </a:p>
          <a:p>
            <a:pPr fontAlgn="t"/>
            <a:endParaRPr lang="ru-RU" sz="2000" dirty="0" smtClean="0"/>
          </a:p>
          <a:p>
            <a:pPr fontAlgn="t"/>
            <a:endParaRPr lang="ru-RU" sz="2000" dirty="0" smtClean="0"/>
          </a:p>
          <a:p>
            <a:pPr fontAlgn="t"/>
            <a:endParaRPr lang="ru-RU" sz="2000" dirty="0" smtClean="0"/>
          </a:p>
          <a:p>
            <a:pPr fontAlgn="t"/>
            <a:endParaRPr lang="ru-RU" sz="2000" dirty="0" smtClean="0"/>
          </a:p>
          <a:p>
            <a:endParaRPr lang="ru-RU" sz="2000" dirty="0" smtClean="0"/>
          </a:p>
          <a:p>
            <a:endParaRPr lang="ru-RU" sz="5600" dirty="0" smtClean="0"/>
          </a:p>
          <a:p>
            <a:pPr marL="0" indent="0">
              <a:buNone/>
            </a:pPr>
            <a:r>
              <a:rPr lang="de-DE" sz="5600" dirty="0" smtClean="0"/>
              <a:t>1. Ich danke dir für deinen letzten Brief…</a:t>
            </a:r>
            <a:r>
              <a:rPr lang="ru-RU" sz="5600" dirty="0" smtClean="0"/>
              <a:t>                               </a:t>
            </a:r>
            <a:r>
              <a:rPr lang="de-DE" sz="5600" dirty="0" smtClean="0"/>
              <a:t>1</a:t>
            </a:r>
            <a:r>
              <a:rPr lang="ru-RU" sz="5600" dirty="0" smtClean="0"/>
              <a:t>9</a:t>
            </a:r>
            <a:r>
              <a:rPr lang="de-DE" sz="5600" dirty="0" smtClean="0"/>
              <a:t>. Vergiss nicht zu schreiben!</a:t>
            </a:r>
          </a:p>
          <a:p>
            <a:pPr marL="0" indent="0">
              <a:buNone/>
            </a:pPr>
            <a:r>
              <a:rPr lang="de-DE" sz="5600" dirty="0" smtClean="0"/>
              <a:t>2</a:t>
            </a:r>
            <a:r>
              <a:rPr lang="de-DE" sz="5600" dirty="0" smtClean="0"/>
              <a:t>. Bis bald mal wieder! Tschüss!</a:t>
            </a:r>
            <a:r>
              <a:rPr lang="ru-RU" sz="5600" dirty="0" smtClean="0"/>
              <a:t>                                               20</a:t>
            </a:r>
            <a:r>
              <a:rPr lang="de-DE" sz="5600" dirty="0" smtClean="0"/>
              <a:t>. Ich würde mich freuen, wenn…</a:t>
            </a:r>
          </a:p>
          <a:p>
            <a:pPr marL="0" indent="0">
              <a:buNone/>
            </a:pPr>
            <a:r>
              <a:rPr lang="en-US" sz="5600" dirty="0" smtClean="0"/>
              <a:t>3. </a:t>
            </a:r>
            <a:r>
              <a:rPr lang="en-US" sz="5600" dirty="0" err="1" smtClean="0"/>
              <a:t>Mit</a:t>
            </a:r>
            <a:r>
              <a:rPr lang="en-US" sz="5600" dirty="0" smtClean="0"/>
              <a:t> </a:t>
            </a:r>
            <a:r>
              <a:rPr lang="en-US" sz="5600" dirty="0" err="1" smtClean="0"/>
              <a:t>besten</a:t>
            </a:r>
            <a:r>
              <a:rPr lang="en-US" sz="5600" dirty="0" smtClean="0"/>
              <a:t> </a:t>
            </a:r>
            <a:r>
              <a:rPr lang="en-US" sz="5600" dirty="0" err="1" smtClean="0"/>
              <a:t>Grüßen</a:t>
            </a:r>
            <a:r>
              <a:rPr lang="en-US" sz="5600" dirty="0" smtClean="0"/>
              <a:t>…</a:t>
            </a:r>
            <a:r>
              <a:rPr lang="ru-RU" sz="5600" dirty="0" smtClean="0"/>
              <a:t>                                                               </a:t>
            </a:r>
            <a:r>
              <a:rPr lang="en-US" sz="5600" dirty="0" smtClean="0"/>
              <a:t>2</a:t>
            </a:r>
            <a:r>
              <a:rPr lang="ru-RU" sz="5600" dirty="0" smtClean="0"/>
              <a:t>1</a:t>
            </a:r>
            <a:r>
              <a:rPr lang="en-US" sz="5600" dirty="0" smtClean="0"/>
              <a:t>. </a:t>
            </a:r>
            <a:r>
              <a:rPr lang="en-US" sz="5600" dirty="0" err="1" smtClean="0"/>
              <a:t>Bis</a:t>
            </a:r>
            <a:r>
              <a:rPr lang="en-US" sz="5600" dirty="0" smtClean="0"/>
              <a:t> bald…</a:t>
            </a:r>
          </a:p>
          <a:p>
            <a:pPr marL="0" indent="0">
              <a:buNone/>
            </a:pPr>
            <a:r>
              <a:rPr lang="de-DE" sz="5600" dirty="0" smtClean="0"/>
              <a:t>4. Beste Grüße aus Kasan…</a:t>
            </a:r>
            <a:r>
              <a:rPr lang="ru-RU" sz="5600" dirty="0" smtClean="0"/>
              <a:t>                                      </a:t>
            </a:r>
            <a:r>
              <a:rPr lang="en-US" sz="5600" dirty="0" smtClean="0"/>
              <a:t>     </a:t>
            </a:r>
            <a:r>
              <a:rPr lang="ru-RU" sz="5600" dirty="0" smtClean="0"/>
              <a:t>            22</a:t>
            </a:r>
            <a:r>
              <a:rPr lang="de-DE" sz="5600" dirty="0" smtClean="0"/>
              <a:t>. Viele herzliche Grüße von…</a:t>
            </a:r>
          </a:p>
          <a:p>
            <a:pPr marL="0" indent="0">
              <a:buNone/>
            </a:pPr>
            <a:r>
              <a:rPr lang="en-US" sz="5600" dirty="0" smtClean="0"/>
              <a:t>5. </a:t>
            </a:r>
            <a:r>
              <a:rPr lang="en-US" sz="5600" dirty="0" err="1" smtClean="0"/>
              <a:t>Alles</a:t>
            </a:r>
            <a:r>
              <a:rPr lang="en-US" sz="5600" dirty="0" smtClean="0"/>
              <a:t> </a:t>
            </a:r>
            <a:r>
              <a:rPr lang="en-US" sz="5600" dirty="0" err="1" smtClean="0"/>
              <a:t>Liebe</a:t>
            </a:r>
            <a:r>
              <a:rPr lang="en-US" sz="5600" dirty="0" smtClean="0"/>
              <a:t> von…</a:t>
            </a:r>
            <a:r>
              <a:rPr lang="ru-RU" sz="5600" dirty="0" smtClean="0"/>
              <a:t>                                                                      23</a:t>
            </a:r>
            <a:r>
              <a:rPr lang="de-DE" sz="5600" dirty="0" smtClean="0"/>
              <a:t>. Damit will ich schließen…</a:t>
            </a:r>
            <a:r>
              <a:rPr lang="ru-RU" sz="5600" dirty="0" smtClean="0"/>
              <a:t>                            </a:t>
            </a:r>
            <a:endParaRPr lang="en-US" sz="5600" dirty="0" smtClean="0"/>
          </a:p>
          <a:p>
            <a:pPr marL="0" indent="0">
              <a:buNone/>
            </a:pPr>
            <a:r>
              <a:rPr lang="en-US" sz="5600" dirty="0" smtClean="0"/>
              <a:t>6. </a:t>
            </a:r>
            <a:r>
              <a:rPr lang="en-US" sz="5600" dirty="0" err="1" smtClean="0"/>
              <a:t>Herzliche</a:t>
            </a:r>
            <a:r>
              <a:rPr lang="en-US" sz="5600" dirty="0" smtClean="0"/>
              <a:t> </a:t>
            </a:r>
            <a:r>
              <a:rPr lang="en-US" sz="5600" dirty="0" err="1" smtClean="0"/>
              <a:t>Grüße</a:t>
            </a:r>
            <a:r>
              <a:rPr lang="en-US" sz="5600" dirty="0" smtClean="0"/>
              <a:t> von…</a:t>
            </a:r>
            <a:r>
              <a:rPr lang="ru-RU" sz="5600" dirty="0" smtClean="0"/>
              <a:t>                                                            </a:t>
            </a:r>
            <a:r>
              <a:rPr lang="de-DE" sz="5600" dirty="0" smtClean="0"/>
              <a:t>2</a:t>
            </a:r>
            <a:r>
              <a:rPr lang="ru-RU" sz="5600" dirty="0" smtClean="0"/>
              <a:t>4</a:t>
            </a:r>
            <a:r>
              <a:rPr lang="de-DE" sz="5600" dirty="0" smtClean="0"/>
              <a:t>. Viele freundliche Grüße von…</a:t>
            </a:r>
            <a:r>
              <a:rPr lang="ru-RU" sz="5600" dirty="0" smtClean="0"/>
              <a:t> </a:t>
            </a:r>
            <a:endParaRPr lang="en-US" sz="5600" dirty="0" smtClean="0"/>
          </a:p>
          <a:p>
            <a:pPr marL="0" indent="0">
              <a:buNone/>
            </a:pPr>
            <a:r>
              <a:rPr lang="de-DE" sz="5600" dirty="0" smtClean="0"/>
              <a:t>7. Bis zum nächsten Mal!</a:t>
            </a:r>
            <a:r>
              <a:rPr lang="ru-RU" sz="5600" dirty="0" smtClean="0"/>
              <a:t>                                                           </a:t>
            </a:r>
            <a:r>
              <a:rPr lang="de-DE" sz="5600" dirty="0" smtClean="0"/>
              <a:t>2</a:t>
            </a:r>
            <a:r>
              <a:rPr lang="ru-RU" sz="5600" dirty="0" smtClean="0"/>
              <a:t>5</a:t>
            </a:r>
            <a:r>
              <a:rPr lang="de-DE" sz="5600" dirty="0" smtClean="0"/>
              <a:t>. Grüße aus dem verschneiten Kasan…</a:t>
            </a:r>
          </a:p>
          <a:p>
            <a:pPr marL="0" indent="0">
              <a:buNone/>
            </a:pPr>
            <a:r>
              <a:rPr lang="de-DE" sz="5600" dirty="0" smtClean="0"/>
              <a:t>8. So, das wär`s für heute.</a:t>
            </a:r>
            <a:r>
              <a:rPr lang="ru-RU" sz="5600" dirty="0" smtClean="0"/>
              <a:t>                                                         </a:t>
            </a:r>
            <a:r>
              <a:rPr lang="de-DE" sz="5600" dirty="0" smtClean="0"/>
              <a:t>2</a:t>
            </a:r>
            <a:r>
              <a:rPr lang="ru-RU" sz="5600" dirty="0" smtClean="0"/>
              <a:t>6</a:t>
            </a:r>
            <a:r>
              <a:rPr lang="de-DE" sz="5600" dirty="0" smtClean="0"/>
              <a:t>. Viele liebe Grüße von…</a:t>
            </a:r>
          </a:p>
          <a:p>
            <a:pPr marL="0" indent="0">
              <a:buNone/>
            </a:pPr>
            <a:r>
              <a:rPr lang="en-US" sz="5600" dirty="0" smtClean="0"/>
              <a:t>9. </a:t>
            </a:r>
            <a:r>
              <a:rPr lang="en-US" sz="5600" dirty="0" err="1" smtClean="0"/>
              <a:t>Mit</a:t>
            </a:r>
            <a:r>
              <a:rPr lang="en-US" sz="5600" dirty="0" smtClean="0"/>
              <a:t> </a:t>
            </a:r>
            <a:r>
              <a:rPr lang="en-US" sz="5600" dirty="0" err="1" smtClean="0"/>
              <a:t>freundlichen</a:t>
            </a:r>
            <a:r>
              <a:rPr lang="en-US" sz="5600" dirty="0" smtClean="0"/>
              <a:t> </a:t>
            </a:r>
            <a:r>
              <a:rPr lang="en-US" sz="5600" dirty="0" err="1" smtClean="0"/>
              <a:t>Grüßen</a:t>
            </a:r>
            <a:r>
              <a:rPr lang="en-US" sz="5600" dirty="0" smtClean="0"/>
              <a:t>…</a:t>
            </a:r>
          </a:p>
          <a:p>
            <a:pPr marL="0" indent="0">
              <a:buNone/>
            </a:pPr>
            <a:r>
              <a:rPr lang="en-US" sz="5600" dirty="0" smtClean="0"/>
              <a:t>10. </a:t>
            </a:r>
            <a:r>
              <a:rPr lang="en-US" sz="5600" dirty="0" err="1" smtClean="0"/>
              <a:t>Lieber</a:t>
            </a:r>
            <a:r>
              <a:rPr lang="en-US" sz="5600" dirty="0" smtClean="0"/>
              <a:t> Peter,</a:t>
            </a:r>
          </a:p>
          <a:p>
            <a:pPr marL="0" indent="0">
              <a:buNone/>
            </a:pPr>
            <a:r>
              <a:rPr lang="en-US" sz="5600" dirty="0" smtClean="0"/>
              <a:t>1</a:t>
            </a:r>
            <a:r>
              <a:rPr lang="ru-RU" sz="5600" dirty="0" smtClean="0"/>
              <a:t>1</a:t>
            </a:r>
            <a:r>
              <a:rPr lang="en-US" sz="5600" dirty="0" smtClean="0"/>
              <a:t>. </a:t>
            </a:r>
            <a:r>
              <a:rPr lang="en-US" sz="5600" dirty="0" err="1" smtClean="0"/>
              <a:t>Küsschen</a:t>
            </a:r>
            <a:r>
              <a:rPr lang="en-US" sz="5600" dirty="0" smtClean="0"/>
              <a:t>! </a:t>
            </a:r>
            <a:r>
              <a:rPr lang="en-US" sz="5600" dirty="0" err="1" smtClean="0"/>
              <a:t>Bleib</a:t>
            </a:r>
            <a:r>
              <a:rPr lang="en-US" sz="5600" dirty="0" smtClean="0"/>
              <a:t> </a:t>
            </a:r>
            <a:r>
              <a:rPr lang="en-US" sz="5600" dirty="0" err="1" smtClean="0"/>
              <a:t>gesund</a:t>
            </a:r>
            <a:r>
              <a:rPr lang="en-US" sz="5600" dirty="0" smtClean="0"/>
              <a:t>!</a:t>
            </a:r>
            <a:r>
              <a:rPr lang="ru-RU" sz="5600" dirty="0" smtClean="0"/>
              <a:t>                 </a:t>
            </a:r>
            <a:endParaRPr lang="en-US" sz="5600" dirty="0" smtClean="0"/>
          </a:p>
          <a:p>
            <a:pPr marL="0" indent="0">
              <a:buNone/>
            </a:pPr>
            <a:r>
              <a:rPr lang="de-DE" sz="5600" dirty="0" smtClean="0"/>
              <a:t>1</a:t>
            </a:r>
            <a:r>
              <a:rPr lang="ru-RU" sz="5600" dirty="0" smtClean="0"/>
              <a:t>2</a:t>
            </a:r>
            <a:r>
              <a:rPr lang="de-DE" sz="5600" dirty="0" smtClean="0"/>
              <a:t>. Ich würde mich freuen, wenn…</a:t>
            </a:r>
          </a:p>
          <a:p>
            <a:pPr marL="0" indent="0">
              <a:buNone/>
            </a:pPr>
            <a:r>
              <a:rPr lang="de-DE" sz="5600" dirty="0" smtClean="0"/>
              <a:t>1</a:t>
            </a:r>
            <a:r>
              <a:rPr lang="ru-RU" sz="5600" dirty="0" smtClean="0"/>
              <a:t>3</a:t>
            </a:r>
            <a:r>
              <a:rPr lang="de-DE" sz="5600" dirty="0" smtClean="0"/>
              <a:t>. Vielen Dank für deinen letzten Brief…</a:t>
            </a:r>
          </a:p>
          <a:p>
            <a:pPr marL="0" indent="0">
              <a:buNone/>
            </a:pPr>
            <a:r>
              <a:rPr lang="ru-RU" sz="5600" dirty="0" smtClean="0"/>
              <a:t>14</a:t>
            </a:r>
            <a:r>
              <a:rPr lang="en-US" sz="5600" dirty="0" smtClean="0"/>
              <a:t>. </a:t>
            </a:r>
            <a:r>
              <a:rPr lang="en-US" sz="5600" dirty="0" err="1" smtClean="0"/>
              <a:t>Alles</a:t>
            </a:r>
            <a:r>
              <a:rPr lang="en-US" sz="5600" dirty="0" smtClean="0"/>
              <a:t> </a:t>
            </a:r>
            <a:r>
              <a:rPr lang="en-US" sz="5600" dirty="0" err="1" smtClean="0"/>
              <a:t>Liebe</a:t>
            </a:r>
            <a:r>
              <a:rPr lang="en-US" sz="5600" dirty="0" smtClean="0"/>
              <a:t>…</a:t>
            </a:r>
          </a:p>
          <a:p>
            <a:pPr marL="0" indent="0">
              <a:buNone/>
            </a:pPr>
            <a:r>
              <a:rPr lang="ru-RU" sz="5600" dirty="0" smtClean="0"/>
              <a:t>15</a:t>
            </a:r>
            <a:r>
              <a:rPr lang="en-US" sz="5600" dirty="0" smtClean="0"/>
              <a:t>. Hallo, Anna!</a:t>
            </a:r>
          </a:p>
          <a:p>
            <a:pPr marL="0" indent="0">
              <a:buNone/>
            </a:pPr>
            <a:r>
              <a:rPr lang="ru-RU" sz="5600" dirty="0" smtClean="0"/>
              <a:t>16</a:t>
            </a:r>
            <a:r>
              <a:rPr lang="de-DE" sz="5600" dirty="0" smtClean="0"/>
              <a:t>. Ich habe mich sehr darüber gefreut, dass…</a:t>
            </a:r>
          </a:p>
          <a:p>
            <a:pPr marL="0" indent="0">
              <a:buNone/>
            </a:pPr>
            <a:r>
              <a:rPr lang="ru-RU" sz="5600" dirty="0" smtClean="0"/>
              <a:t>17</a:t>
            </a:r>
            <a:r>
              <a:rPr lang="en-US" sz="5600" dirty="0" smtClean="0"/>
              <a:t>. </a:t>
            </a:r>
            <a:r>
              <a:rPr lang="en-US" sz="5600" dirty="0" err="1" smtClean="0"/>
              <a:t>Freundliche</a:t>
            </a:r>
            <a:r>
              <a:rPr lang="en-US" sz="5600" dirty="0" smtClean="0"/>
              <a:t> </a:t>
            </a:r>
            <a:r>
              <a:rPr lang="en-US" sz="5600" dirty="0" err="1" smtClean="0"/>
              <a:t>Grüße</a:t>
            </a:r>
            <a:r>
              <a:rPr lang="en-US" sz="5600" dirty="0" smtClean="0"/>
              <a:t> von…</a:t>
            </a:r>
            <a:endParaRPr lang="ru-RU" sz="5600" dirty="0" smtClean="0"/>
          </a:p>
          <a:p>
            <a:pPr marL="0" indent="0">
              <a:buNone/>
            </a:pPr>
            <a:r>
              <a:rPr lang="de-DE" sz="5600" dirty="0" smtClean="0"/>
              <a:t>1</a:t>
            </a:r>
            <a:r>
              <a:rPr lang="ru-RU" sz="5600" dirty="0" smtClean="0"/>
              <a:t>8</a:t>
            </a:r>
            <a:r>
              <a:rPr lang="de-DE" sz="5600" dirty="0" smtClean="0"/>
              <a:t>. Entschuldige, dass ich lange nicht geschrieben habe/ich erst heute schreibe.…</a:t>
            </a:r>
            <a:endParaRPr lang="en-US" sz="5600" dirty="0" smtClean="0"/>
          </a:p>
        </p:txBody>
      </p:sp>
      <p:graphicFrame>
        <p:nvGraphicFramePr>
          <p:cNvPr id="4" name="Таблица 3"/>
          <p:cNvGraphicFramePr>
            <a:graphicFrameLocks noGrp="1"/>
          </p:cNvGraphicFramePr>
          <p:nvPr>
            <p:extLst>
              <p:ext uri="{D42A27DB-BD31-4B8C-83A1-F6EECF244321}">
                <p14:modId xmlns:p14="http://schemas.microsoft.com/office/powerpoint/2010/main" val="4149595311"/>
              </p:ext>
            </p:extLst>
          </p:nvPr>
        </p:nvGraphicFramePr>
        <p:xfrm>
          <a:off x="285720" y="714356"/>
          <a:ext cx="8858280" cy="822960"/>
        </p:xfrm>
        <a:graphic>
          <a:graphicData uri="http://schemas.openxmlformats.org/drawingml/2006/table">
            <a:tbl>
              <a:tblPr firstRow="1" bandRow="1">
                <a:tableStyleId>{5C22544A-7EE6-4342-B048-85BDC9FD1C3A}</a:tableStyleId>
              </a:tblPr>
              <a:tblGrid>
                <a:gridCol w="2952760"/>
                <a:gridCol w="2952760"/>
                <a:gridCol w="2952760"/>
              </a:tblGrid>
              <a:tr h="410388">
                <a:tc>
                  <a:txBody>
                    <a:bodyPr/>
                    <a:lstStyle/>
                    <a:p>
                      <a:pPr algn="ctr"/>
                      <a:r>
                        <a:rPr lang="en-US" sz="1200" dirty="0" err="1" smtClean="0"/>
                        <a:t>Anrede</a:t>
                      </a:r>
                      <a:endParaRPr lang="ru-RU" sz="1200" dirty="0"/>
                    </a:p>
                  </a:txBody>
                  <a:tcPr/>
                </a:tc>
                <a:tc>
                  <a:txBody>
                    <a:bodyPr/>
                    <a:lstStyle/>
                    <a:p>
                      <a:r>
                        <a:rPr lang="de-DE" sz="1200" dirty="0" smtClean="0"/>
                        <a:t>die Dankbarkeit für den bekommenen Brief</a:t>
                      </a:r>
                      <a:endParaRPr lang="ru-RU" sz="1200" dirty="0"/>
                    </a:p>
                  </a:txBody>
                  <a:tcPr/>
                </a:tc>
                <a:tc>
                  <a:txBody>
                    <a:bodyPr/>
                    <a:lstStyle/>
                    <a:p>
                      <a:pPr algn="ctr"/>
                      <a:r>
                        <a:rPr lang="en-US" sz="1200" dirty="0" err="1" smtClean="0"/>
                        <a:t>Entschuldigung</a:t>
                      </a:r>
                      <a:endParaRPr lang="ru-RU" sz="1200" dirty="0"/>
                    </a:p>
                  </a:txBody>
                  <a:tcPr/>
                </a:tc>
              </a:tr>
              <a:tr h="342412">
                <a:tc>
                  <a:txBody>
                    <a:bodyPr/>
                    <a:lstStyle/>
                    <a:p>
                      <a:endParaRPr lang="ru-RU" dirty="0"/>
                    </a:p>
                  </a:txBody>
                  <a:tcPr/>
                </a:tc>
                <a:tc>
                  <a:txBody>
                    <a:bodyPr/>
                    <a:lstStyle/>
                    <a:p>
                      <a:pPr algn="ctr"/>
                      <a:endParaRPr lang="ru-RU" dirty="0"/>
                    </a:p>
                  </a:txBody>
                  <a:tcPr/>
                </a:tc>
                <a:tc>
                  <a:txBody>
                    <a:bodyPr/>
                    <a:lstStyle/>
                    <a:p>
                      <a:endParaRPr lang="ru-RU" dirty="0"/>
                    </a:p>
                  </a:txBody>
                  <a:tcPr/>
                </a:tc>
              </a:tr>
            </a:tbl>
          </a:graphicData>
        </a:graphic>
      </p:graphicFrame>
      <p:graphicFrame>
        <p:nvGraphicFramePr>
          <p:cNvPr id="6" name="Таблица 5"/>
          <p:cNvGraphicFramePr>
            <a:graphicFrameLocks noGrp="1"/>
          </p:cNvGraphicFramePr>
          <p:nvPr/>
        </p:nvGraphicFramePr>
        <p:xfrm>
          <a:off x="285720" y="1785926"/>
          <a:ext cx="8715435" cy="642942"/>
        </p:xfrm>
        <a:graphic>
          <a:graphicData uri="http://schemas.openxmlformats.org/drawingml/2006/table">
            <a:tbl>
              <a:tblPr firstRow="1" bandRow="1">
                <a:tableStyleId>{5C22544A-7EE6-4342-B048-85BDC9FD1C3A}</a:tableStyleId>
              </a:tblPr>
              <a:tblGrid>
                <a:gridCol w="2905145"/>
                <a:gridCol w="2905145"/>
                <a:gridCol w="2905145"/>
              </a:tblGrid>
              <a:tr h="328033">
                <a:tc>
                  <a:txBody>
                    <a:bodyPr/>
                    <a:lstStyle/>
                    <a:p>
                      <a:pPr algn="ctr"/>
                      <a:r>
                        <a:rPr lang="en-US" sz="1200" dirty="0" err="1" smtClean="0"/>
                        <a:t>Schlußsatz</a:t>
                      </a:r>
                      <a:endParaRPr lang="ru-RU" sz="1200" dirty="0"/>
                    </a:p>
                  </a:txBody>
                  <a:tcPr/>
                </a:tc>
                <a:tc>
                  <a:txBody>
                    <a:bodyPr/>
                    <a:lstStyle/>
                    <a:p>
                      <a:pPr algn="ctr"/>
                      <a:r>
                        <a:rPr lang="en-US" sz="1200" dirty="0" err="1" smtClean="0"/>
                        <a:t>Grußformel</a:t>
                      </a:r>
                      <a:endParaRPr kumimoji="0" lang="ru-RU" sz="1200" b="1" kern="1200" baseline="0" dirty="0" smtClean="0">
                        <a:solidFill>
                          <a:schemeClr val="lt1"/>
                        </a:solidFill>
                        <a:latin typeface="+mn-lt"/>
                        <a:ea typeface="+mn-ea"/>
                        <a:cs typeface="+mn-cs"/>
                      </a:endParaRPr>
                    </a:p>
                  </a:txBody>
                  <a:tcPr/>
                </a:tc>
                <a:tc>
                  <a:txBody>
                    <a:bodyPr/>
                    <a:lstStyle/>
                    <a:p>
                      <a:pPr algn="ctr"/>
                      <a:r>
                        <a:rPr lang="en-US" sz="1200" dirty="0" err="1" smtClean="0"/>
                        <a:t>Unterschrift</a:t>
                      </a:r>
                      <a:endParaRPr lang="ru-RU" sz="1200" dirty="0"/>
                    </a:p>
                  </a:txBody>
                  <a:tcPr/>
                </a:tc>
              </a:tr>
              <a:tr h="314909">
                <a:tc>
                  <a:txBody>
                    <a:bodyPr/>
                    <a:lstStyle/>
                    <a:p>
                      <a:pPr algn="ctr"/>
                      <a:endParaRPr lang="ru-RU" sz="1200" dirty="0"/>
                    </a:p>
                  </a:txBody>
                  <a:tcPr/>
                </a:tc>
                <a:tc>
                  <a:txBody>
                    <a:bodyPr/>
                    <a:lstStyle/>
                    <a:p>
                      <a:pPr algn="ctr"/>
                      <a:endParaRPr lang="ru-RU" sz="1200" dirty="0"/>
                    </a:p>
                  </a:txBody>
                  <a:tcPr/>
                </a:tc>
                <a:tc>
                  <a:txBody>
                    <a:bodyPr/>
                    <a:lstStyle/>
                    <a:p>
                      <a:pPr algn="ctr"/>
                      <a:endParaRPr lang="ru-RU" sz="12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noAutofit/>
          </a:bodyPr>
          <a:lstStyle/>
          <a:p>
            <a:pPr algn="ctr"/>
            <a:r>
              <a:rPr lang="ru-RU" sz="2400" b="1" dirty="0" smtClean="0">
                <a:solidFill>
                  <a:schemeClr val="tx1"/>
                </a:solidFill>
                <a:latin typeface="+mn-lt"/>
              </a:rPr>
              <a:t>Прочитай внимательно письмо</a:t>
            </a:r>
            <a:r>
              <a:rPr lang="de-DE" sz="2400" b="1" dirty="0" smtClean="0">
                <a:solidFill>
                  <a:schemeClr val="tx1"/>
                </a:solidFill>
                <a:latin typeface="+mn-lt"/>
              </a:rPr>
              <a:t>. </a:t>
            </a:r>
            <a:r>
              <a:rPr lang="ru-RU" sz="2400" b="1" dirty="0" smtClean="0">
                <a:solidFill>
                  <a:schemeClr val="tx1"/>
                </a:solidFill>
                <a:latin typeface="+mn-lt"/>
              </a:rPr>
              <a:t>Поставь предложения в правильном порядке.</a:t>
            </a:r>
            <a:endParaRPr lang="ru-RU" sz="2400" dirty="0">
              <a:solidFill>
                <a:schemeClr val="tx1"/>
              </a:solidFill>
            </a:endParaRPr>
          </a:p>
        </p:txBody>
      </p:sp>
      <p:sp>
        <p:nvSpPr>
          <p:cNvPr id="3" name="Содержимое 2"/>
          <p:cNvSpPr>
            <a:spLocks noGrp="1"/>
          </p:cNvSpPr>
          <p:nvPr>
            <p:ph idx="1"/>
          </p:nvPr>
        </p:nvSpPr>
        <p:spPr>
          <a:xfrm>
            <a:off x="428596" y="1142984"/>
            <a:ext cx="8229600" cy="5952154"/>
          </a:xfrm>
        </p:spPr>
        <p:txBody>
          <a:bodyPr>
            <a:normAutofit fontScale="77500" lnSpcReduction="20000"/>
          </a:bodyPr>
          <a:lstStyle/>
          <a:p>
            <a:pPr>
              <a:buNone/>
            </a:pPr>
            <a:endParaRPr lang="ru-RU" i="1" u="sng" dirty="0" smtClean="0"/>
          </a:p>
          <a:p>
            <a:pPr>
              <a:buNone/>
            </a:pPr>
            <a:r>
              <a:rPr lang="tt-RU" dirty="0" smtClean="0">
                <a:latin typeface="Times New Roman" pitchFamily="18" charset="0"/>
                <a:cs typeface="Times New Roman" pitchFamily="18" charset="0"/>
              </a:rPr>
              <a:t>____</a:t>
            </a:r>
            <a:r>
              <a:rPr lang="de-DE"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Marija</a:t>
            </a:r>
            <a:endParaRPr lang="ru-RU" dirty="0" smtClean="0">
              <a:latin typeface="Times New Roman" pitchFamily="18" charset="0"/>
              <a:cs typeface="Times New Roman" pitchFamily="18" charset="0"/>
            </a:endParaRPr>
          </a:p>
          <a:p>
            <a:pPr>
              <a:buNone/>
            </a:pPr>
            <a:r>
              <a:rPr lang="tt-RU" dirty="0" smtClean="0">
                <a:latin typeface="Times New Roman" pitchFamily="18" charset="0"/>
                <a:cs typeface="Times New Roman" pitchFamily="18" charset="0"/>
              </a:rPr>
              <a:t>_____</a:t>
            </a:r>
            <a:r>
              <a:rPr lang="de-DE" dirty="0" smtClean="0">
                <a:latin typeface="Times New Roman" pitchFamily="18" charset="0"/>
                <a:cs typeface="Times New Roman" pitchFamily="18" charset="0"/>
              </a:rPr>
              <a:t>Danke für deinen Brief, ich hab mich sehr gefreut.</a:t>
            </a:r>
          </a:p>
          <a:p>
            <a:pPr>
              <a:buNone/>
            </a:pPr>
            <a:r>
              <a:rPr lang="tt-RU" dirty="0" smtClean="0">
                <a:latin typeface="Times New Roman" pitchFamily="18" charset="0"/>
                <a:cs typeface="Times New Roman" pitchFamily="18" charset="0"/>
              </a:rPr>
              <a:t>_____</a:t>
            </a:r>
            <a:r>
              <a:rPr lang="de-DE" dirty="0" smtClean="0">
                <a:latin typeface="Times New Roman" pitchFamily="18" charset="0"/>
                <a:cs typeface="Times New Roman" pitchFamily="18" charset="0"/>
              </a:rPr>
              <a:t>Kasan, den 21. November 2016</a:t>
            </a:r>
            <a:endParaRPr lang="ru-RU" dirty="0" smtClean="0">
              <a:latin typeface="Times New Roman" pitchFamily="18" charset="0"/>
              <a:cs typeface="Times New Roman" pitchFamily="18" charset="0"/>
            </a:endParaRPr>
          </a:p>
          <a:p>
            <a:pPr>
              <a:buNone/>
            </a:pPr>
            <a:r>
              <a:rPr lang="tt-RU" dirty="0" smtClean="0">
                <a:latin typeface="Times New Roman" pitchFamily="18" charset="0"/>
                <a:cs typeface="Times New Roman" pitchFamily="18" charset="0"/>
              </a:rPr>
              <a:t>_____</a:t>
            </a:r>
            <a:r>
              <a:rPr lang="de-DE" dirty="0" smtClean="0">
                <a:latin typeface="Times New Roman" pitchFamily="18" charset="0"/>
                <a:cs typeface="Times New Roman" pitchFamily="18" charset="0"/>
              </a:rPr>
              <a:t>Emma,</a:t>
            </a:r>
            <a:endParaRPr lang="ru-RU" dirty="0" smtClean="0">
              <a:latin typeface="Times New Roman" pitchFamily="18" charset="0"/>
              <a:cs typeface="Times New Roman" pitchFamily="18" charset="0"/>
            </a:endParaRPr>
          </a:p>
          <a:p>
            <a:pPr>
              <a:buNone/>
            </a:pPr>
            <a:r>
              <a:rPr lang="tt-RU" dirty="0" smtClean="0">
                <a:latin typeface="Times New Roman" pitchFamily="18" charset="0"/>
                <a:cs typeface="Times New Roman" pitchFamily="18" charset="0"/>
              </a:rPr>
              <a:t>_____</a:t>
            </a:r>
            <a:r>
              <a:rPr lang="de-DE" dirty="0" smtClean="0">
                <a:latin typeface="Times New Roman" pitchFamily="18" charset="0"/>
                <a:cs typeface="Times New Roman" pitchFamily="18" charset="0"/>
              </a:rPr>
              <a:t>Liebe	</a:t>
            </a:r>
            <a:endParaRPr lang="ru-RU" dirty="0" smtClean="0">
              <a:latin typeface="Times New Roman" pitchFamily="18" charset="0"/>
              <a:cs typeface="Times New Roman" pitchFamily="18" charset="0"/>
            </a:endParaRPr>
          </a:p>
          <a:p>
            <a:pPr>
              <a:buNone/>
            </a:pPr>
            <a:r>
              <a:rPr lang="tt-RU" dirty="0" smtClean="0">
                <a:latin typeface="Times New Roman" pitchFamily="18" charset="0"/>
                <a:cs typeface="Times New Roman" pitchFamily="18" charset="0"/>
              </a:rPr>
              <a:t>_____</a:t>
            </a:r>
            <a:r>
              <a:rPr lang="de-DE" dirty="0" smtClean="0">
                <a:latin typeface="Times New Roman" pitchFamily="18" charset="0"/>
                <a:cs typeface="Times New Roman" pitchFamily="18" charset="0"/>
              </a:rPr>
              <a:t> Entschuldige mein langes Schweigen.</a:t>
            </a:r>
            <a:r>
              <a:rPr lang="tt-RU"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Hoffe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dass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es</a:t>
            </a:r>
            <a:r>
              <a:rPr lang="en-US" dirty="0" smtClean="0">
                <a:latin typeface="Times New Roman" pitchFamily="18" charset="0"/>
                <a:cs typeface="Times New Roman" pitchFamily="18" charset="0"/>
              </a:rPr>
              <a:t> dir gut </a:t>
            </a:r>
            <a:r>
              <a:rPr lang="en-US" dirty="0" err="1" smtClean="0">
                <a:latin typeface="Times New Roman" pitchFamily="18" charset="0"/>
                <a:cs typeface="Times New Roman" pitchFamily="18" charset="0"/>
              </a:rPr>
              <a:t>geht</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buNone/>
            </a:pPr>
            <a:r>
              <a:rPr lang="tt-RU" dirty="0" smtClean="0">
                <a:latin typeface="Times New Roman" pitchFamily="18" charset="0"/>
                <a:cs typeface="Times New Roman" pitchFamily="18" charset="0"/>
              </a:rPr>
              <a:t>_____</a:t>
            </a:r>
            <a:r>
              <a:rPr lang="de-DE" dirty="0" smtClean="0">
                <a:latin typeface="Times New Roman" pitchFamily="18" charset="0"/>
                <a:cs typeface="Times New Roman" pitchFamily="18" charset="0"/>
              </a:rPr>
              <a:t>Du fragst, welche Fächer ich mag. Natürlich, Deutsch ist mein Lieblingsfach. </a:t>
            </a:r>
            <a:r>
              <a:rPr lang="ru-RU"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Unsere Deutschstunden verlaufen sehr interessant.</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____  </a:t>
            </a:r>
            <a:r>
              <a:rPr lang="en-US" dirty="0" err="1" smtClean="0">
                <a:latin typeface="Times New Roman" pitchFamily="18" charset="0"/>
                <a:cs typeface="Times New Roman" pitchFamily="18" charset="0"/>
              </a:rPr>
              <a:t>Leider</a:t>
            </a:r>
            <a:r>
              <a:rPr lang="en-US" dirty="0" smtClean="0">
                <a:latin typeface="Times New Roman" pitchFamily="18" charset="0"/>
                <a:cs typeface="Times New Roman" pitchFamily="18" charset="0"/>
              </a:rPr>
              <a:t>, muss </a:t>
            </a:r>
            <a:r>
              <a:rPr lang="en-US" dirty="0" err="1" smtClean="0">
                <a:latin typeface="Times New Roman" pitchFamily="18" charset="0"/>
                <a:cs typeface="Times New Roman" pitchFamily="18" charset="0"/>
              </a:rPr>
              <a:t>ich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aufh</a:t>
            </a:r>
            <a:r>
              <a:rPr lang="de-DE" dirty="0" err="1" smtClean="0">
                <a:latin typeface="Times New Roman" pitchFamily="18" charset="0"/>
                <a:cs typeface="Times New Roman" pitchFamily="18" charset="0"/>
              </a:rPr>
              <a:t>ören</a:t>
            </a:r>
            <a:r>
              <a:rPr lang="de-DE" dirty="0" smtClean="0">
                <a:latin typeface="Times New Roman" pitchFamily="18" charset="0"/>
                <a:cs typeface="Times New Roman" pitchFamily="18" charset="0"/>
              </a:rPr>
              <a:t>, hab noch meine Hausaufgaben zu machen.</a:t>
            </a:r>
          </a:p>
          <a:p>
            <a:pPr>
              <a:buNone/>
            </a:pPr>
            <a:r>
              <a:rPr lang="de-DE" dirty="0" smtClean="0">
                <a:latin typeface="Times New Roman" pitchFamily="18" charset="0"/>
                <a:cs typeface="Times New Roman" pitchFamily="18" charset="0"/>
              </a:rPr>
              <a:t>_____In Deutsch hab ich den ersten Platz belegt.</a:t>
            </a:r>
            <a:r>
              <a:rPr lang="ru-RU"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Kannst</a:t>
            </a:r>
            <a:r>
              <a:rPr lang="en-US" dirty="0" smtClean="0">
                <a:latin typeface="Times New Roman" pitchFamily="18" charset="0"/>
                <a:cs typeface="Times New Roman" pitchFamily="18" charset="0"/>
              </a:rPr>
              <a:t> du dir das </a:t>
            </a:r>
            <a:r>
              <a:rPr lang="en-US" dirty="0" err="1" smtClean="0">
                <a:latin typeface="Times New Roman" pitchFamily="18" charset="0"/>
                <a:cs typeface="Times New Roman" pitchFamily="18" charset="0"/>
              </a:rPr>
              <a:t>vorstellen</a:t>
            </a:r>
            <a:r>
              <a:rPr lang="tt-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None/>
            </a:pPr>
            <a:r>
              <a:rPr lang="tt-RU" dirty="0" smtClean="0">
                <a:latin typeface="Times New Roman" pitchFamily="18" charset="0"/>
                <a:cs typeface="Times New Roman" pitchFamily="18" charset="0"/>
              </a:rPr>
              <a:t>____  </a:t>
            </a:r>
            <a:r>
              <a:rPr lang="de-DE" dirty="0" smtClean="0">
                <a:latin typeface="Times New Roman" pitchFamily="18" charset="0"/>
                <a:cs typeface="Times New Roman" pitchFamily="18" charset="0"/>
              </a:rPr>
              <a:t>Liebe Grüße</a:t>
            </a:r>
          </a:p>
          <a:p>
            <a:pPr>
              <a:buNone/>
            </a:pPr>
            <a:r>
              <a:rPr lang="tt-RU" dirty="0" smtClean="0">
                <a:latin typeface="Times New Roman" pitchFamily="18" charset="0"/>
                <a:cs typeface="Times New Roman" pitchFamily="18" charset="0"/>
              </a:rPr>
              <a:t>____  </a:t>
            </a:r>
            <a:r>
              <a:rPr lang="en-US" dirty="0" err="1" smtClean="0">
                <a:latin typeface="Times New Roman" pitchFamily="18" charset="0"/>
                <a:cs typeface="Times New Roman" pitchFamily="18" charset="0"/>
              </a:rPr>
              <a:t>Diese</a:t>
            </a:r>
            <a:r>
              <a:rPr lang="en-US"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Fächer sind wichtig für mein künftiges Studium.</a:t>
            </a:r>
          </a:p>
          <a:p>
            <a:pPr>
              <a:buNone/>
            </a:pPr>
            <a:r>
              <a:rPr lang="ru-RU" dirty="0" smtClean="0">
                <a:latin typeface="Times New Roman" pitchFamily="18" charset="0"/>
                <a:cs typeface="Times New Roman" pitchFamily="18" charset="0"/>
              </a:rPr>
              <a:t>____  </a:t>
            </a:r>
            <a:r>
              <a:rPr lang="en-US" dirty="0" smtClean="0">
                <a:latin typeface="Times New Roman" pitchFamily="18" charset="0"/>
                <a:cs typeface="Times New Roman" pitchFamily="18" charset="0"/>
              </a:rPr>
              <a:t>In</a:t>
            </a:r>
            <a:r>
              <a:rPr lang="ru-RU"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unserer</a:t>
            </a:r>
            <a:r>
              <a:rPr lang="en-US" dirty="0" smtClean="0">
                <a:latin typeface="Times New Roman" pitchFamily="18" charset="0"/>
                <a:cs typeface="Times New Roman" pitchFamily="18" charset="0"/>
              </a:rPr>
              <a:t> Schule </a:t>
            </a:r>
            <a:r>
              <a:rPr lang="en-US" dirty="0" err="1" smtClean="0">
                <a:latin typeface="Times New Roman" pitchFamily="18" charset="0"/>
                <a:cs typeface="Times New Roman" pitchFamily="18" charset="0"/>
              </a:rPr>
              <a:t>finden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eigentlich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viele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Olympiaden</a:t>
            </a:r>
            <a:r>
              <a:rPr lang="en-US" dirty="0" smtClean="0">
                <a:latin typeface="Times New Roman" pitchFamily="18" charset="0"/>
                <a:cs typeface="Times New Roman" pitchFamily="18" charset="0"/>
              </a:rPr>
              <a:t> in </a:t>
            </a:r>
            <a:r>
              <a:rPr lang="en-US" dirty="0" err="1" smtClean="0">
                <a:latin typeface="Times New Roman" pitchFamily="18" charset="0"/>
                <a:cs typeface="Times New Roman" pitchFamily="18" charset="0"/>
              </a:rPr>
              <a:t>verschiedenen</a:t>
            </a:r>
            <a:r>
              <a:rPr lang="en-US" dirty="0" smtClean="0">
                <a:latin typeface="Times New Roman" pitchFamily="18" charset="0"/>
                <a:cs typeface="Times New Roman" pitchFamily="18" charset="0"/>
              </a:rPr>
              <a:t> </a:t>
            </a:r>
            <a:r>
              <a:rPr lang="ru-RU" dirty="0">
                <a:latin typeface="Times New Roman" pitchFamily="18" charset="0"/>
                <a:cs typeface="Times New Roman" pitchFamily="18" charset="0"/>
              </a:rPr>
              <a:t>	</a:t>
            </a:r>
            <a:r>
              <a:rPr lang="en-US" dirty="0" smtClean="0">
                <a:latin typeface="Times New Roman" pitchFamily="18" charset="0"/>
                <a:cs typeface="Times New Roman" pitchFamily="18" charset="0"/>
              </a:rPr>
              <a:t>F</a:t>
            </a:r>
            <a:r>
              <a:rPr lang="de-DE" dirty="0" err="1" smtClean="0">
                <a:latin typeface="Times New Roman" pitchFamily="18" charset="0"/>
                <a:cs typeface="Times New Roman" pitchFamily="18" charset="0"/>
              </a:rPr>
              <a:t>ächern</a:t>
            </a:r>
            <a:r>
              <a:rPr lang="de-DE" dirty="0" smtClean="0">
                <a:latin typeface="Times New Roman" pitchFamily="18" charset="0"/>
                <a:cs typeface="Times New Roman" pitchFamily="18" charset="0"/>
              </a:rPr>
              <a:t> statt.</a:t>
            </a:r>
          </a:p>
          <a:p>
            <a:pPr>
              <a:buNone/>
            </a:pPr>
            <a:r>
              <a:rPr lang="tt-RU" dirty="0" smtClean="0">
                <a:latin typeface="Times New Roman" pitchFamily="18" charset="0"/>
                <a:cs typeface="Times New Roman" pitchFamily="18" charset="0"/>
              </a:rPr>
              <a:t>____ </a:t>
            </a:r>
            <a:r>
              <a:rPr lang="de-DE" dirty="0" smtClean="0">
                <a:latin typeface="Times New Roman" pitchFamily="18" charset="0"/>
                <a:cs typeface="Times New Roman" pitchFamily="18" charset="0"/>
              </a:rPr>
              <a:t>Letztes Jahr hab ich an Olympiaden in Deutsch und Geschichte </a:t>
            </a:r>
            <a:r>
              <a:rPr lang="ru-RU"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teilgenommen. </a:t>
            </a:r>
          </a:p>
          <a:p>
            <a:pPr>
              <a:buNone/>
            </a:pPr>
            <a:r>
              <a:rPr lang="en-US" dirty="0" smtClean="0">
                <a:latin typeface="Times New Roman" pitchFamily="18" charset="0"/>
                <a:cs typeface="Times New Roman" pitchFamily="18" charset="0"/>
              </a:rPr>
              <a:t>_____Das </a:t>
            </a:r>
            <a:r>
              <a:rPr lang="en-US" dirty="0" err="1" smtClean="0">
                <a:latin typeface="Times New Roman" pitchFamily="18" charset="0"/>
                <a:cs typeface="Times New Roman" pitchFamily="18" charset="0"/>
              </a:rPr>
              <a:t>machte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wahnsinnig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gl</a:t>
            </a:r>
            <a:r>
              <a:rPr lang="de-DE" dirty="0" err="1" smtClean="0">
                <a:latin typeface="Times New Roman" pitchFamily="18" charset="0"/>
                <a:cs typeface="Times New Roman" pitchFamily="18" charset="0"/>
              </a:rPr>
              <a:t>ücklich</a:t>
            </a:r>
            <a:r>
              <a:rPr lang="de-DE"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2"/>
            <a:ext cx="8229600" cy="928694"/>
          </a:xfrm>
        </p:spPr>
        <p:txBody>
          <a:bodyPr>
            <a:normAutofit/>
          </a:bodyPr>
          <a:lstStyle/>
          <a:p>
            <a:pPr algn="ctr"/>
            <a:r>
              <a:rPr lang="ru-RU" sz="2400" b="1" dirty="0" smtClean="0">
                <a:solidFill>
                  <a:schemeClr val="tx1"/>
                </a:solidFill>
              </a:rPr>
              <a:t>Проверь</a:t>
            </a:r>
            <a:r>
              <a:rPr lang="ru-RU" sz="2400" b="1" dirty="0" smtClean="0"/>
              <a:t> </a:t>
            </a:r>
            <a:r>
              <a:rPr lang="ru-RU" sz="2400" b="1" dirty="0" smtClean="0">
                <a:solidFill>
                  <a:schemeClr val="tx1"/>
                </a:solidFill>
              </a:rPr>
              <a:t>себя</a:t>
            </a:r>
            <a:r>
              <a:rPr lang="de-DE" sz="2400" b="1" dirty="0" smtClean="0"/>
              <a:t>!</a:t>
            </a:r>
            <a:endParaRPr lang="ru-RU" sz="2400" b="1" dirty="0"/>
          </a:p>
        </p:txBody>
      </p:sp>
      <p:sp>
        <p:nvSpPr>
          <p:cNvPr id="3" name="Содержимое 2"/>
          <p:cNvSpPr>
            <a:spLocks noGrp="1"/>
          </p:cNvSpPr>
          <p:nvPr>
            <p:ph idx="1"/>
          </p:nvPr>
        </p:nvSpPr>
        <p:spPr>
          <a:xfrm>
            <a:off x="428596" y="1285860"/>
            <a:ext cx="8229600" cy="4900634"/>
          </a:xfrm>
        </p:spPr>
        <p:txBody>
          <a:bodyPr>
            <a:normAutofit fontScale="70000" lnSpcReduction="20000"/>
          </a:bodyPr>
          <a:lstStyle/>
          <a:p>
            <a:pPr>
              <a:buNone/>
            </a:pPr>
            <a:r>
              <a:rPr lang="ru-RU" u="sng" dirty="0" smtClean="0">
                <a:latin typeface="Times New Roman" pitchFamily="18" charset="0"/>
                <a:cs typeface="Times New Roman" pitchFamily="18" charset="0"/>
              </a:rPr>
              <a:t>14       </a:t>
            </a:r>
            <a:r>
              <a:rPr lang="en-US" dirty="0" err="1" smtClean="0">
                <a:latin typeface="Times New Roman" pitchFamily="18" charset="0"/>
                <a:cs typeface="Times New Roman" pitchFamily="18" charset="0"/>
              </a:rPr>
              <a:t>Deine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Marija</a:t>
            </a:r>
            <a:endParaRPr lang="ru-RU" dirty="0" smtClean="0">
              <a:latin typeface="Times New Roman" pitchFamily="18" charset="0"/>
              <a:cs typeface="Times New Roman" pitchFamily="18" charset="0"/>
            </a:endParaRPr>
          </a:p>
          <a:p>
            <a:pPr>
              <a:buNone/>
            </a:pPr>
            <a:r>
              <a:rPr lang="ru-RU" u="sng" dirty="0" smtClean="0">
                <a:latin typeface="Times New Roman" pitchFamily="18" charset="0"/>
                <a:cs typeface="Times New Roman" pitchFamily="18" charset="0"/>
              </a:rPr>
              <a:t>4         </a:t>
            </a:r>
            <a:r>
              <a:rPr lang="de-DE" dirty="0" smtClean="0">
                <a:latin typeface="Times New Roman" pitchFamily="18" charset="0"/>
                <a:cs typeface="Times New Roman" pitchFamily="18" charset="0"/>
              </a:rPr>
              <a:t>Danke für deinen Brief, ich hab mich sehr gefreut.</a:t>
            </a:r>
          </a:p>
          <a:p>
            <a:pPr>
              <a:buNone/>
            </a:pPr>
            <a:r>
              <a:rPr lang="ru-RU" u="sng" dirty="0" smtClean="0">
                <a:latin typeface="Times New Roman" pitchFamily="18" charset="0"/>
                <a:cs typeface="Times New Roman" pitchFamily="18" charset="0"/>
              </a:rPr>
              <a:t>1         </a:t>
            </a:r>
            <a:r>
              <a:rPr lang="de-DE" dirty="0" smtClean="0">
                <a:latin typeface="Times New Roman" pitchFamily="18" charset="0"/>
                <a:cs typeface="Times New Roman" pitchFamily="18" charset="0"/>
              </a:rPr>
              <a:t>Kasan, den 21. November 2016</a:t>
            </a:r>
            <a:endParaRPr lang="ru-RU" dirty="0" smtClean="0">
              <a:latin typeface="Times New Roman" pitchFamily="18" charset="0"/>
              <a:cs typeface="Times New Roman" pitchFamily="18" charset="0"/>
            </a:endParaRPr>
          </a:p>
          <a:p>
            <a:pPr>
              <a:buNone/>
            </a:pPr>
            <a:r>
              <a:rPr lang="tt-RU" u="sng" dirty="0" smtClean="0">
                <a:latin typeface="Times New Roman" pitchFamily="18" charset="0"/>
                <a:cs typeface="Times New Roman" pitchFamily="18" charset="0"/>
              </a:rPr>
              <a:t>3         </a:t>
            </a:r>
            <a:r>
              <a:rPr lang="de-DE" dirty="0" smtClean="0">
                <a:latin typeface="Times New Roman" pitchFamily="18" charset="0"/>
                <a:cs typeface="Times New Roman" pitchFamily="18" charset="0"/>
              </a:rPr>
              <a:t>Emma,</a:t>
            </a:r>
            <a:endParaRPr lang="ru-RU" dirty="0" smtClean="0">
              <a:latin typeface="Times New Roman" pitchFamily="18" charset="0"/>
              <a:cs typeface="Times New Roman" pitchFamily="18" charset="0"/>
            </a:endParaRPr>
          </a:p>
          <a:p>
            <a:pPr>
              <a:buNone/>
            </a:pPr>
            <a:r>
              <a:rPr lang="tt-RU" u="sng" dirty="0" smtClean="0">
                <a:latin typeface="Times New Roman" pitchFamily="18" charset="0"/>
                <a:cs typeface="Times New Roman" pitchFamily="18" charset="0"/>
              </a:rPr>
              <a:t>2         </a:t>
            </a:r>
            <a:r>
              <a:rPr lang="de-DE" dirty="0" smtClean="0">
                <a:latin typeface="Times New Roman" pitchFamily="18" charset="0"/>
                <a:cs typeface="Times New Roman" pitchFamily="18" charset="0"/>
              </a:rPr>
              <a:t>Liebe	</a:t>
            </a:r>
            <a:endParaRPr lang="ru-RU" dirty="0" smtClean="0">
              <a:latin typeface="Times New Roman" pitchFamily="18" charset="0"/>
              <a:cs typeface="Times New Roman" pitchFamily="18" charset="0"/>
            </a:endParaRPr>
          </a:p>
          <a:p>
            <a:pPr>
              <a:buNone/>
            </a:pPr>
            <a:r>
              <a:rPr lang="ru-RU" u="sng" dirty="0" smtClean="0">
                <a:latin typeface="Times New Roman" pitchFamily="18" charset="0"/>
                <a:cs typeface="Times New Roman" pitchFamily="18" charset="0"/>
              </a:rPr>
              <a:t>5         </a:t>
            </a:r>
            <a:r>
              <a:rPr lang="de-DE" dirty="0" smtClean="0">
                <a:latin typeface="Times New Roman" pitchFamily="18" charset="0"/>
                <a:cs typeface="Times New Roman" pitchFamily="18" charset="0"/>
              </a:rPr>
              <a:t>Entschuldige mein langes Schweigen.</a:t>
            </a:r>
            <a:r>
              <a:rPr lang="tt-RU"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Hoffe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dass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es</a:t>
            </a:r>
            <a:r>
              <a:rPr lang="en-US" dirty="0" smtClean="0">
                <a:latin typeface="Times New Roman" pitchFamily="18" charset="0"/>
                <a:cs typeface="Times New Roman" pitchFamily="18" charset="0"/>
              </a:rPr>
              <a:t> dir gut </a:t>
            </a:r>
            <a:r>
              <a:rPr lang="en-US" dirty="0" err="1" smtClean="0">
                <a:latin typeface="Times New Roman" pitchFamily="18" charset="0"/>
                <a:cs typeface="Times New Roman" pitchFamily="18" charset="0"/>
              </a:rPr>
              <a:t>geht</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buNone/>
            </a:pPr>
            <a:r>
              <a:rPr lang="tt-RU" u="sng" dirty="0" smtClean="0">
                <a:latin typeface="Times New Roman" pitchFamily="18" charset="0"/>
                <a:cs typeface="Times New Roman" pitchFamily="18" charset="0"/>
              </a:rPr>
              <a:t>6         </a:t>
            </a:r>
            <a:r>
              <a:rPr lang="de-DE" dirty="0" smtClean="0">
                <a:latin typeface="Times New Roman" pitchFamily="18" charset="0"/>
                <a:cs typeface="Times New Roman" pitchFamily="18" charset="0"/>
              </a:rPr>
              <a:t>Du fragst, welche Fächer ich mag. Natürlich, Deutsch ist mein Lieblingsfach. </a:t>
            </a:r>
            <a:r>
              <a:rPr lang="ru-RU"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Unsere Deutschstunden verlaufen sehr interessant.</a:t>
            </a:r>
            <a:endParaRPr lang="ru-RU" dirty="0" smtClean="0">
              <a:latin typeface="Times New Roman" pitchFamily="18" charset="0"/>
              <a:cs typeface="Times New Roman" pitchFamily="18" charset="0"/>
            </a:endParaRPr>
          </a:p>
          <a:p>
            <a:pPr>
              <a:buNone/>
            </a:pPr>
            <a:r>
              <a:rPr lang="ru-RU" u="sng" dirty="0" smtClean="0">
                <a:latin typeface="Times New Roman" pitchFamily="18" charset="0"/>
                <a:cs typeface="Times New Roman" pitchFamily="18" charset="0"/>
              </a:rPr>
              <a:t>12      </a:t>
            </a:r>
            <a:r>
              <a:rPr lang="en-US" dirty="0" err="1" smtClean="0">
                <a:latin typeface="Times New Roman" pitchFamily="18" charset="0"/>
                <a:cs typeface="Times New Roman" pitchFamily="18" charset="0"/>
              </a:rPr>
              <a:t>Leider</a:t>
            </a:r>
            <a:r>
              <a:rPr lang="en-US" dirty="0" smtClean="0">
                <a:latin typeface="Times New Roman" pitchFamily="18" charset="0"/>
                <a:cs typeface="Times New Roman" pitchFamily="18" charset="0"/>
              </a:rPr>
              <a:t>, muss </a:t>
            </a:r>
            <a:r>
              <a:rPr lang="en-US" dirty="0" err="1" smtClean="0">
                <a:latin typeface="Times New Roman" pitchFamily="18" charset="0"/>
                <a:cs typeface="Times New Roman" pitchFamily="18" charset="0"/>
              </a:rPr>
              <a:t>ich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aufh</a:t>
            </a:r>
            <a:r>
              <a:rPr lang="de-DE" dirty="0" err="1" smtClean="0">
                <a:latin typeface="Times New Roman" pitchFamily="18" charset="0"/>
                <a:cs typeface="Times New Roman" pitchFamily="18" charset="0"/>
              </a:rPr>
              <a:t>ören</a:t>
            </a:r>
            <a:r>
              <a:rPr lang="de-DE" dirty="0" smtClean="0">
                <a:latin typeface="Times New Roman" pitchFamily="18" charset="0"/>
                <a:cs typeface="Times New Roman" pitchFamily="18" charset="0"/>
              </a:rPr>
              <a:t>, hab noch meine Hausaufgaben zu machen.</a:t>
            </a:r>
          </a:p>
          <a:p>
            <a:pPr>
              <a:buNone/>
            </a:pPr>
            <a:r>
              <a:rPr lang="ru-RU" u="sng" dirty="0" smtClean="0">
                <a:latin typeface="Times New Roman" pitchFamily="18" charset="0"/>
                <a:cs typeface="Times New Roman" pitchFamily="18" charset="0"/>
              </a:rPr>
              <a:t>10      </a:t>
            </a:r>
            <a:r>
              <a:rPr lang="de-DE" dirty="0" smtClean="0">
                <a:latin typeface="Times New Roman" pitchFamily="18" charset="0"/>
                <a:cs typeface="Times New Roman" pitchFamily="18" charset="0"/>
              </a:rPr>
              <a:t>In Deutsch hab ich den ersten Platz belegt.</a:t>
            </a:r>
            <a:r>
              <a:rPr lang="ru-RU"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Kannst</a:t>
            </a:r>
            <a:r>
              <a:rPr lang="en-US" dirty="0" smtClean="0">
                <a:latin typeface="Times New Roman" pitchFamily="18" charset="0"/>
                <a:cs typeface="Times New Roman" pitchFamily="18" charset="0"/>
              </a:rPr>
              <a:t> du dir das </a:t>
            </a:r>
            <a:r>
              <a:rPr lang="en-US" dirty="0" err="1" smtClean="0">
                <a:latin typeface="Times New Roman" pitchFamily="18" charset="0"/>
                <a:cs typeface="Times New Roman" pitchFamily="18" charset="0"/>
              </a:rPr>
              <a:t>vorstellen</a:t>
            </a:r>
            <a:r>
              <a:rPr lang="tt-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None/>
            </a:pPr>
            <a:r>
              <a:rPr lang="tt-RU" u="sng" dirty="0" smtClean="0">
                <a:latin typeface="Times New Roman" pitchFamily="18" charset="0"/>
                <a:cs typeface="Times New Roman" pitchFamily="18" charset="0"/>
              </a:rPr>
              <a:t>13     </a:t>
            </a:r>
            <a:r>
              <a:rPr lang="tt-RU"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Liebe Grüße</a:t>
            </a:r>
          </a:p>
          <a:p>
            <a:pPr>
              <a:buNone/>
            </a:pPr>
            <a:r>
              <a:rPr lang="ru-RU" u="sng" dirty="0" smtClean="0">
                <a:latin typeface="Times New Roman" pitchFamily="18" charset="0"/>
                <a:cs typeface="Times New Roman" pitchFamily="18" charset="0"/>
              </a:rPr>
              <a:t>9        </a:t>
            </a:r>
            <a:r>
              <a:rPr lang="en-US" dirty="0" err="1" smtClean="0">
                <a:latin typeface="Times New Roman" pitchFamily="18" charset="0"/>
                <a:cs typeface="Times New Roman" pitchFamily="18" charset="0"/>
              </a:rPr>
              <a:t>Diese</a:t>
            </a:r>
            <a:r>
              <a:rPr lang="en-US"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Fächer sind wichtig für mein künftiges Studium.</a:t>
            </a:r>
          </a:p>
          <a:p>
            <a:pPr>
              <a:buNone/>
            </a:pPr>
            <a:r>
              <a:rPr lang="ru-RU" u="sng" dirty="0" smtClean="0">
                <a:latin typeface="Times New Roman" pitchFamily="18" charset="0"/>
                <a:cs typeface="Times New Roman" pitchFamily="18" charset="0"/>
              </a:rPr>
              <a:t>7        </a:t>
            </a:r>
            <a:r>
              <a:rPr lang="en-US" dirty="0" smtClean="0">
                <a:latin typeface="Times New Roman" pitchFamily="18" charset="0"/>
                <a:cs typeface="Times New Roman" pitchFamily="18" charset="0"/>
              </a:rPr>
              <a:t>In</a:t>
            </a:r>
            <a:r>
              <a:rPr lang="ru-RU"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unserer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Schule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eigentlich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viele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Olympiaden</a:t>
            </a:r>
            <a:r>
              <a:rPr lang="en-US" dirty="0" smtClean="0">
                <a:latin typeface="Times New Roman" pitchFamily="18" charset="0"/>
                <a:cs typeface="Times New Roman" pitchFamily="18" charset="0"/>
              </a:rPr>
              <a:t> in </a:t>
            </a:r>
            <a:r>
              <a:rPr lang="en-US" dirty="0" err="1" smtClean="0">
                <a:latin typeface="Times New Roman" pitchFamily="18" charset="0"/>
                <a:cs typeface="Times New Roman" pitchFamily="18" charset="0"/>
              </a:rPr>
              <a:t>verschiedenen</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F</a:t>
            </a:r>
            <a:r>
              <a:rPr lang="de-DE" dirty="0" err="1" smtClean="0">
                <a:latin typeface="Times New Roman" pitchFamily="18" charset="0"/>
                <a:cs typeface="Times New Roman" pitchFamily="18" charset="0"/>
              </a:rPr>
              <a:t>ächern</a:t>
            </a:r>
            <a:r>
              <a:rPr lang="de-DE" dirty="0" smtClean="0">
                <a:latin typeface="Times New Roman" pitchFamily="18" charset="0"/>
                <a:cs typeface="Times New Roman" pitchFamily="18" charset="0"/>
              </a:rPr>
              <a:t> statt.</a:t>
            </a:r>
          </a:p>
          <a:p>
            <a:pPr>
              <a:buNone/>
            </a:pPr>
            <a:r>
              <a:rPr lang="ru-RU" u="sng" dirty="0" smtClean="0">
                <a:latin typeface="Times New Roman" pitchFamily="18" charset="0"/>
                <a:cs typeface="Times New Roman" pitchFamily="18" charset="0"/>
              </a:rPr>
              <a:t>8        </a:t>
            </a:r>
            <a:r>
              <a:rPr lang="de-DE" dirty="0" smtClean="0">
                <a:latin typeface="Times New Roman" pitchFamily="18" charset="0"/>
                <a:cs typeface="Times New Roman" pitchFamily="18" charset="0"/>
              </a:rPr>
              <a:t>Letztes Jahr hab ich an Olympiaden in Deutsch und Geschichte </a:t>
            </a:r>
            <a:r>
              <a:rPr lang="ru-RU"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teilgenommen. </a:t>
            </a:r>
          </a:p>
          <a:p>
            <a:pPr>
              <a:buNone/>
            </a:pPr>
            <a:r>
              <a:rPr lang="ru-RU" u="sng" dirty="0" smtClean="0">
                <a:latin typeface="Times New Roman" pitchFamily="18" charset="0"/>
                <a:cs typeface="Times New Roman" pitchFamily="18" charset="0"/>
              </a:rPr>
              <a:t>11       </a:t>
            </a:r>
            <a:r>
              <a:rPr lang="en-US" dirty="0" smtClean="0">
                <a:latin typeface="Times New Roman" pitchFamily="18" charset="0"/>
                <a:cs typeface="Times New Roman" pitchFamily="18" charset="0"/>
              </a:rPr>
              <a:t>Das </a:t>
            </a:r>
            <a:r>
              <a:rPr lang="en-US" dirty="0" err="1" smtClean="0">
                <a:latin typeface="Times New Roman" pitchFamily="18" charset="0"/>
                <a:cs typeface="Times New Roman" pitchFamily="18" charset="0"/>
              </a:rPr>
              <a:t>machte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wahnsinnig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gl</a:t>
            </a:r>
            <a:r>
              <a:rPr lang="de-DE" dirty="0" err="1" smtClean="0">
                <a:latin typeface="Times New Roman" pitchFamily="18" charset="0"/>
                <a:cs typeface="Times New Roman" pitchFamily="18" charset="0"/>
              </a:rPr>
              <a:t>ücklich</a:t>
            </a:r>
            <a:r>
              <a:rPr lang="de-DE"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endParaRPr lang="ru-RU" dirty="0"/>
          </a:p>
        </p:txBody>
      </p:sp>
      <p:pic>
        <p:nvPicPr>
          <p:cNvPr id="3074" name="Picture 2" descr="http://mtdata.ru/u12/photo5DD2/20995731105-0/big.jpeg"/>
          <p:cNvPicPr>
            <a:picLocks noChangeAspect="1" noChangeArrowheads="1"/>
          </p:cNvPicPr>
          <p:nvPr/>
        </p:nvPicPr>
        <p:blipFill>
          <a:blip r:embed="rId2" cstate="print"/>
          <a:srcRect/>
          <a:stretch>
            <a:fillRect/>
          </a:stretch>
        </p:blipFill>
        <p:spPr bwMode="auto">
          <a:xfrm>
            <a:off x="7143768" y="0"/>
            <a:ext cx="1647396" cy="192882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642934"/>
          </a:xfrm>
        </p:spPr>
        <p:txBody>
          <a:bodyPr>
            <a:normAutofit/>
          </a:bodyPr>
          <a:lstStyle/>
          <a:p>
            <a:pPr algn="ctr"/>
            <a:r>
              <a:rPr lang="ru-RU" sz="2400" b="1" dirty="0" smtClean="0">
                <a:solidFill>
                  <a:schemeClr val="tx1"/>
                </a:solidFill>
              </a:rPr>
              <a:t>Напиши правильные окончания</a:t>
            </a:r>
            <a:endParaRPr lang="ru-RU" sz="2400" dirty="0">
              <a:solidFill>
                <a:schemeClr val="tx1"/>
              </a:solidFill>
            </a:endParaRPr>
          </a:p>
        </p:txBody>
      </p:sp>
      <p:sp>
        <p:nvSpPr>
          <p:cNvPr id="3" name="Содержимое 2"/>
          <p:cNvSpPr>
            <a:spLocks noGrp="1"/>
          </p:cNvSpPr>
          <p:nvPr>
            <p:ph idx="1"/>
          </p:nvPr>
        </p:nvSpPr>
        <p:spPr>
          <a:xfrm>
            <a:off x="428596" y="1571612"/>
            <a:ext cx="8229600" cy="4389120"/>
          </a:xfrm>
        </p:spPr>
        <p:txBody>
          <a:bodyPr>
            <a:normAutofit/>
          </a:bodyPr>
          <a:lstStyle/>
          <a:p>
            <a:pPr marL="0" indent="0">
              <a:lnSpc>
                <a:spcPct val="110000"/>
              </a:lnSpc>
              <a:buNone/>
            </a:pPr>
            <a:r>
              <a:rPr lang="de-DE" sz="2400" b="1" dirty="0" smtClean="0"/>
              <a:t>1. Mit best... Grüßen dein Willi. </a:t>
            </a:r>
          </a:p>
          <a:p>
            <a:pPr marL="0" indent="0">
              <a:lnSpc>
                <a:spcPct val="110000"/>
              </a:lnSpc>
              <a:buNone/>
            </a:pPr>
            <a:r>
              <a:rPr lang="de-DE" sz="2400" b="1" dirty="0" smtClean="0"/>
              <a:t>2. Einen herzlich...Grüß aus Italien sendet dir dein Otto. </a:t>
            </a:r>
          </a:p>
          <a:p>
            <a:pPr marL="0" indent="0">
              <a:lnSpc>
                <a:spcPct val="110000"/>
              </a:lnSpc>
              <a:buNone/>
            </a:pPr>
            <a:r>
              <a:rPr lang="de-DE" sz="2400" b="1" dirty="0" smtClean="0"/>
              <a:t>3. Die herzlichst... Grüße aus dem Urlaub eure Erika. </a:t>
            </a:r>
          </a:p>
          <a:p>
            <a:pPr marL="0" indent="0">
              <a:lnSpc>
                <a:spcPct val="110000"/>
              </a:lnSpc>
              <a:buNone/>
            </a:pPr>
            <a:r>
              <a:rPr lang="de-DE" sz="2400" b="1" dirty="0" smtClean="0"/>
              <a:t>4. Best... Grüße Ihr Peter. </a:t>
            </a:r>
          </a:p>
          <a:p>
            <a:pPr marL="0" indent="0">
              <a:lnSpc>
                <a:spcPct val="110000"/>
              </a:lnSpc>
              <a:buNone/>
            </a:pPr>
            <a:r>
              <a:rPr lang="de-DE" sz="2400" b="1" dirty="0" smtClean="0"/>
              <a:t>5. Mit herzlich... Grüßen von Familie Baumann. </a:t>
            </a:r>
          </a:p>
          <a:p>
            <a:pPr marL="0" indent="0">
              <a:lnSpc>
                <a:spcPct val="110000"/>
              </a:lnSpc>
              <a:buNone/>
            </a:pPr>
            <a:r>
              <a:rPr lang="de-DE" sz="2400" b="1" dirty="0" smtClean="0"/>
              <a:t>6. Mit vielen lieb... Grüßen von Ulrike und </a:t>
            </a:r>
            <a:r>
              <a:rPr lang="de-DE" sz="2400" b="1" dirty="0" err="1" smtClean="0"/>
              <a:t>Aische</a:t>
            </a:r>
            <a:r>
              <a:rPr lang="de-DE" sz="2400" b="1" dirty="0" smtClean="0"/>
              <a:t>. </a:t>
            </a:r>
          </a:p>
          <a:p>
            <a:pPr marL="0" indent="0">
              <a:lnSpc>
                <a:spcPct val="110000"/>
              </a:lnSpc>
              <a:buNone/>
            </a:pPr>
            <a:r>
              <a:rPr lang="de-DE" sz="2400" b="1" dirty="0" smtClean="0"/>
              <a:t>7. Ganz herzlich... Grüße dein Andy. </a:t>
            </a:r>
          </a:p>
          <a:p>
            <a:pPr marL="0" indent="0">
              <a:lnSpc>
                <a:spcPct val="110000"/>
              </a:lnSpc>
              <a:buNone/>
            </a:pPr>
            <a:r>
              <a:rPr lang="de-DE" sz="2400" b="1" dirty="0" smtClean="0"/>
              <a:t>8. Mit best... Dank Ihr Kurt.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285860"/>
            <a:ext cx="8229600" cy="214314"/>
          </a:xfrm>
        </p:spPr>
        <p:txBody>
          <a:bodyPr>
            <a:noAutofit/>
          </a:bodyPr>
          <a:lstStyle/>
          <a:p>
            <a:pPr algn="ct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1800" dirty="0" smtClean="0"/>
              <a:t/>
            </a:r>
            <a:br>
              <a:rPr lang="ru-RU" sz="1800" dirty="0" smtClean="0"/>
            </a:br>
            <a:r>
              <a:rPr lang="ru-RU" sz="1800" dirty="0" smtClean="0"/>
              <a:t/>
            </a:r>
            <a:br>
              <a:rPr lang="ru-RU" sz="1800" dirty="0" smtClean="0"/>
            </a:br>
            <a:r>
              <a:rPr lang="ru-RU" sz="1800" b="1" u="sng" dirty="0" smtClean="0"/>
              <a:t/>
            </a:r>
            <a:br>
              <a:rPr lang="ru-RU" sz="1800" b="1" u="sng" dirty="0" smtClean="0"/>
            </a:br>
            <a:r>
              <a:rPr lang="ru-RU" sz="2400" b="1" dirty="0" smtClean="0">
                <a:solidFill>
                  <a:schemeClr val="tx1"/>
                </a:solidFill>
              </a:rPr>
              <a:t>Учащиеся на среднем этапе обучения должны овладеть следующими умениями в  письменной речи: </a:t>
            </a:r>
            <a:r>
              <a:rPr lang="ru-RU" sz="2400" dirty="0" smtClean="0">
                <a:solidFill>
                  <a:schemeClr val="tx1"/>
                </a:solidFill>
              </a:rPr>
              <a:t/>
            </a:r>
            <a:br>
              <a:rPr lang="ru-RU" sz="2400" dirty="0" smtClean="0">
                <a:solidFill>
                  <a:schemeClr val="tx1"/>
                </a:solidFill>
              </a:rPr>
            </a:br>
            <a:endParaRPr lang="ru-RU" sz="2400" dirty="0">
              <a:solidFill>
                <a:schemeClr val="tx1"/>
              </a:solidFill>
            </a:endParaRPr>
          </a:p>
        </p:txBody>
      </p:sp>
      <p:sp>
        <p:nvSpPr>
          <p:cNvPr id="3" name="Содержимое 2"/>
          <p:cNvSpPr>
            <a:spLocks noGrp="1"/>
          </p:cNvSpPr>
          <p:nvPr>
            <p:ph idx="1"/>
          </p:nvPr>
        </p:nvSpPr>
        <p:spPr>
          <a:xfrm>
            <a:off x="428596" y="1500174"/>
            <a:ext cx="8229600" cy="4889186"/>
          </a:xfrm>
        </p:spPr>
        <p:txBody>
          <a:bodyPr>
            <a:normAutofit/>
          </a:bodyPr>
          <a:lstStyle/>
          <a:p>
            <a:pPr>
              <a:lnSpc>
                <a:spcPct val="150000"/>
              </a:lnSpc>
              <a:buNone/>
            </a:pPr>
            <a:r>
              <a:rPr lang="de-DE" sz="2000" b="1" dirty="0" smtClean="0">
                <a:latin typeface="+mj-lt"/>
              </a:rPr>
              <a:t>-</a:t>
            </a:r>
            <a:r>
              <a:rPr lang="ru-RU" sz="2000" b="1" dirty="0" smtClean="0">
                <a:latin typeface="+mj-lt"/>
              </a:rPr>
              <a:t>  делать выписки из текста; </a:t>
            </a:r>
          </a:p>
          <a:p>
            <a:pPr>
              <a:lnSpc>
                <a:spcPct val="150000"/>
              </a:lnSpc>
              <a:buNone/>
            </a:pPr>
            <a:r>
              <a:rPr lang="de-DE" sz="2000" b="1" dirty="0" smtClean="0">
                <a:latin typeface="+mj-lt"/>
              </a:rPr>
              <a:t>-</a:t>
            </a:r>
            <a:r>
              <a:rPr lang="ru-RU" sz="2000" b="1" dirty="0" smtClean="0">
                <a:latin typeface="+mj-lt"/>
              </a:rPr>
              <a:t>  писать поздравления с днем рождения и другими праздниками, выражать пожелания; </a:t>
            </a:r>
          </a:p>
          <a:p>
            <a:pPr>
              <a:lnSpc>
                <a:spcPct val="150000"/>
              </a:lnSpc>
              <a:buNone/>
            </a:pPr>
            <a:r>
              <a:rPr lang="de-DE" sz="2000" b="1" dirty="0" smtClean="0">
                <a:latin typeface="+mj-lt"/>
              </a:rPr>
              <a:t>-</a:t>
            </a:r>
            <a:r>
              <a:rPr lang="ru-RU" sz="2000" b="1" dirty="0" smtClean="0">
                <a:latin typeface="+mj-lt"/>
              </a:rPr>
              <a:t>  заполнять формуляр (указывать имя, фамилия, пол, возраст, адрес); </a:t>
            </a:r>
          </a:p>
          <a:p>
            <a:pPr>
              <a:lnSpc>
                <a:spcPct val="150000"/>
              </a:lnSpc>
              <a:buNone/>
            </a:pPr>
            <a:r>
              <a:rPr lang="de-DE" sz="2000" b="1" dirty="0" smtClean="0">
                <a:latin typeface="+mj-lt"/>
              </a:rPr>
              <a:t>-</a:t>
            </a:r>
            <a:r>
              <a:rPr lang="ru-RU" sz="2000" b="1" dirty="0" smtClean="0">
                <a:latin typeface="+mj-lt"/>
              </a:rPr>
              <a:t>  писать личное письмо</a:t>
            </a:r>
            <a:r>
              <a:rPr lang="tt-RU" sz="2000" b="1" dirty="0" smtClean="0">
                <a:latin typeface="+mj-lt"/>
              </a:rPr>
              <a:t>;</a:t>
            </a:r>
            <a:endParaRPr lang="ru-RU" sz="2000" b="1" dirty="0" smtClean="0">
              <a:latin typeface="+mj-lt"/>
            </a:endParaRPr>
          </a:p>
          <a:p>
            <a:pPr>
              <a:lnSpc>
                <a:spcPct val="150000"/>
              </a:lnSpc>
              <a:buNone/>
            </a:pPr>
            <a:endParaRPr lang="ru-RU" sz="2000" b="1" dirty="0" smtClean="0">
              <a:latin typeface="+mj-lt"/>
            </a:endParaRPr>
          </a:p>
          <a:p>
            <a:pPr>
              <a:lnSpc>
                <a:spcPct val="150000"/>
              </a:lnSpc>
              <a:buNone/>
            </a:pPr>
            <a:endParaRPr lang="ru-RU" sz="2000" b="1" dirty="0"/>
          </a:p>
        </p:txBody>
      </p:sp>
      <p:sp>
        <p:nvSpPr>
          <p:cNvPr id="4" name="Прямоугольник 3"/>
          <p:cNvSpPr/>
          <p:nvPr/>
        </p:nvSpPr>
        <p:spPr>
          <a:xfrm>
            <a:off x="500034" y="3786190"/>
            <a:ext cx="7929618" cy="1477328"/>
          </a:xfrm>
          <a:prstGeom prst="rect">
            <a:avLst/>
          </a:prstGeom>
        </p:spPr>
        <p:txBody>
          <a:bodyPr wrap="square">
            <a:spAutoFit/>
          </a:bodyPr>
          <a:lstStyle/>
          <a:p>
            <a:pPr>
              <a:lnSpc>
                <a:spcPct val="150000"/>
              </a:lnSpc>
            </a:pPr>
            <a:r>
              <a:rPr lang="de-DE" sz="2000" b="1" dirty="0" smtClean="0">
                <a:latin typeface="+mj-lt"/>
              </a:rPr>
              <a:t>-</a:t>
            </a:r>
            <a:r>
              <a:rPr lang="ru-RU" sz="2000" b="1" dirty="0" smtClean="0">
                <a:latin typeface="+mj-lt"/>
              </a:rPr>
              <a:t>  описывать события, факты, явления;</a:t>
            </a:r>
          </a:p>
          <a:p>
            <a:pPr>
              <a:lnSpc>
                <a:spcPct val="150000"/>
              </a:lnSpc>
              <a:buFontTx/>
              <a:buChar char="-"/>
            </a:pPr>
            <a:r>
              <a:rPr lang="ru-RU" sz="2000" b="1" dirty="0" smtClean="0">
                <a:latin typeface="+mj-lt"/>
              </a:rPr>
              <a:t>  давать описание конкретного лица/события/предмета, выражая при этом эмоциональное отношение к предмету высказывания.</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667452"/>
          </a:xfrm>
        </p:spPr>
        <p:txBody>
          <a:bodyPr>
            <a:normAutofit fontScale="90000"/>
          </a:bodyPr>
          <a:lstStyle/>
          <a:p>
            <a:pPr algn="ctr"/>
            <a:r>
              <a:rPr lang="ru-RU" sz="2700" b="1" dirty="0" smtClean="0">
                <a:solidFill>
                  <a:schemeClr val="tx1"/>
                </a:solidFill>
              </a:rPr>
              <a:t>Прочитай</a:t>
            </a:r>
            <a:r>
              <a:rPr lang="ru-RU" sz="2800" b="1" dirty="0" smtClean="0">
                <a:solidFill>
                  <a:schemeClr val="tx1"/>
                </a:solidFill>
              </a:rPr>
              <a:t> внимательно письмо и исправь пунктуационные ошибки</a:t>
            </a:r>
            <a:endParaRPr lang="ru-RU" sz="2800" dirty="0">
              <a:solidFill>
                <a:schemeClr val="tx1"/>
              </a:solidFill>
            </a:endParaRPr>
          </a:p>
        </p:txBody>
      </p:sp>
      <p:sp>
        <p:nvSpPr>
          <p:cNvPr id="3" name="Содержимое 2"/>
          <p:cNvSpPr>
            <a:spLocks noGrp="1"/>
          </p:cNvSpPr>
          <p:nvPr>
            <p:ph idx="1"/>
          </p:nvPr>
        </p:nvSpPr>
        <p:spPr>
          <a:xfrm>
            <a:off x="457200" y="785794"/>
            <a:ext cx="8229600" cy="5811558"/>
          </a:xfrm>
        </p:spPr>
        <p:txBody>
          <a:bodyPr>
            <a:normAutofit fontScale="25000" lnSpcReduction="20000"/>
          </a:bodyPr>
          <a:lstStyle/>
          <a:p>
            <a:pPr algn="r">
              <a:buNone/>
            </a:pPr>
            <a:r>
              <a:rPr lang="de-DE" sz="6400" b="1" i="1" dirty="0" smtClean="0"/>
              <a:t>Moskau. den 8 Juni 2015</a:t>
            </a:r>
            <a:r>
              <a:rPr lang="de-DE" sz="6400" i="1" dirty="0" smtClean="0"/>
              <a:t> </a:t>
            </a:r>
          </a:p>
          <a:p>
            <a:pPr>
              <a:buNone/>
            </a:pPr>
            <a:r>
              <a:rPr lang="ru-RU" sz="6400" i="1" dirty="0" smtClean="0"/>
              <a:t>          </a:t>
            </a:r>
          </a:p>
          <a:p>
            <a:pPr>
              <a:buNone/>
            </a:pPr>
            <a:r>
              <a:rPr lang="ru-RU" sz="6400" i="1" dirty="0" smtClean="0"/>
              <a:t>            </a:t>
            </a:r>
            <a:r>
              <a:rPr lang="en-US" sz="6400" b="1" i="1" dirty="0" err="1" smtClean="0"/>
              <a:t>Lieber</a:t>
            </a:r>
            <a:r>
              <a:rPr lang="en-US" sz="6400" b="1" i="1" dirty="0" smtClean="0"/>
              <a:t> </a:t>
            </a:r>
            <a:r>
              <a:rPr lang="en-US" sz="6400" b="1" i="1" dirty="0" err="1" smtClean="0"/>
              <a:t>Swen</a:t>
            </a:r>
            <a:endParaRPr lang="ru-RU" sz="6400" b="1" i="1" dirty="0" smtClean="0"/>
          </a:p>
          <a:p>
            <a:pPr>
              <a:buNone/>
            </a:pPr>
            <a:endParaRPr lang="en-US" sz="6400" b="1" i="1" dirty="0" smtClean="0"/>
          </a:p>
          <a:p>
            <a:pPr>
              <a:lnSpc>
                <a:spcPct val="170000"/>
              </a:lnSpc>
              <a:buNone/>
            </a:pPr>
            <a:r>
              <a:rPr lang="ru-RU" sz="6400" b="1" i="1" dirty="0" smtClean="0"/>
              <a:t>        </a:t>
            </a:r>
            <a:r>
              <a:rPr lang="de-DE" sz="6400" b="1" i="1" dirty="0" smtClean="0"/>
              <a:t>vielen Dank für deinen Brief den ich gestern bekommen habe. Ich habe mich darüber sehr gefreut. </a:t>
            </a:r>
          </a:p>
          <a:p>
            <a:pPr>
              <a:lnSpc>
                <a:spcPct val="170000"/>
              </a:lnSpc>
              <a:buNone/>
            </a:pPr>
            <a:r>
              <a:rPr lang="ru-RU" sz="6400" b="1" i="1" dirty="0" smtClean="0"/>
              <a:t>         </a:t>
            </a:r>
            <a:r>
              <a:rPr lang="de-DE" sz="6400" b="1" i="1" dirty="0" smtClean="0"/>
              <a:t>Du fragst mich, wie sind meine Leistungen im</a:t>
            </a:r>
            <a:r>
              <a:rPr lang="ru-RU" sz="6400" b="1" i="1" dirty="0" smtClean="0"/>
              <a:t> </a:t>
            </a:r>
            <a:r>
              <a:rPr lang="de-DE" sz="6400" b="1" i="1" dirty="0" smtClean="0"/>
              <a:t>Volleyball. Meine Leistungen sind nicht so gut. Zwei Spiele haben wir im Mai verloren. Das Spiel im Wochenende haben wir, leider verloren. Die Rechnung war 0 zu 2. Ich trainiere dreimal in der Woche. Aber ich möchte</a:t>
            </a:r>
            <a:r>
              <a:rPr lang="tt-RU" sz="6400" b="1" i="1" dirty="0" smtClean="0"/>
              <a:t>,</a:t>
            </a:r>
            <a:r>
              <a:rPr lang="de-DE" sz="6400" b="1" i="1" dirty="0" smtClean="0"/>
              <a:t> zum Handball nicht wechseln, denn der Volleyball mir sehr gut gefällt und alle meine Freunde spielen gern Volleyball. Ich will meine Leistungen im Sport, bald verbessern. In den Ferien fahre ich in Sportlager, nicht weit von Moskau. Dort werde ich jeden Tag trainieren und viel Volleyball spielen. </a:t>
            </a:r>
            <a:endParaRPr lang="ru-RU" sz="6400" b="1" i="1" dirty="0" smtClean="0"/>
          </a:p>
          <a:p>
            <a:pPr>
              <a:buNone/>
            </a:pPr>
            <a:endParaRPr lang="de-DE" sz="6400" b="1" i="1" dirty="0" smtClean="0"/>
          </a:p>
          <a:p>
            <a:pPr>
              <a:buNone/>
            </a:pPr>
            <a:r>
              <a:rPr lang="ru-RU" sz="6400" b="1" i="1" dirty="0" smtClean="0"/>
              <a:t>      </a:t>
            </a:r>
            <a:r>
              <a:rPr lang="en-US" sz="6400" b="1" i="1" dirty="0" err="1" smtClean="0"/>
              <a:t>Ich</a:t>
            </a:r>
            <a:r>
              <a:rPr lang="en-US" sz="6400" b="1" i="1" dirty="0" smtClean="0"/>
              <a:t> muss </a:t>
            </a:r>
            <a:r>
              <a:rPr lang="en-US" sz="6400" b="1" i="1" dirty="0" err="1" smtClean="0"/>
              <a:t>meine</a:t>
            </a:r>
            <a:r>
              <a:rPr lang="en-US" sz="6400" b="1" i="1" dirty="0" smtClean="0"/>
              <a:t> </a:t>
            </a:r>
            <a:r>
              <a:rPr lang="en-US" sz="6400" b="1" i="1" dirty="0" err="1" smtClean="0"/>
              <a:t>Hausaufgaben</a:t>
            </a:r>
            <a:r>
              <a:rPr lang="en-US" sz="6400" b="1" i="1" dirty="0" smtClean="0"/>
              <a:t> </a:t>
            </a:r>
            <a:r>
              <a:rPr lang="en-US" sz="6400" b="1" i="1" dirty="0" err="1" smtClean="0"/>
              <a:t>machen</a:t>
            </a:r>
            <a:r>
              <a:rPr lang="en-US" sz="6400" b="1" i="1" dirty="0" smtClean="0"/>
              <a:t>. </a:t>
            </a:r>
            <a:r>
              <a:rPr lang="en-US" sz="6400" b="1" i="1" dirty="0" err="1" smtClean="0"/>
              <a:t>Schreibe</a:t>
            </a:r>
            <a:r>
              <a:rPr lang="en-US" sz="6400" b="1" i="1" dirty="0" smtClean="0"/>
              <a:t> </a:t>
            </a:r>
            <a:r>
              <a:rPr lang="en-US" sz="6400" b="1" i="1" dirty="0" err="1" smtClean="0"/>
              <a:t>mir</a:t>
            </a:r>
            <a:r>
              <a:rPr lang="en-US" sz="6400" b="1" i="1" dirty="0" smtClean="0"/>
              <a:t>. </a:t>
            </a:r>
            <a:endParaRPr lang="ru-RU" sz="6400" b="1" i="1" dirty="0" smtClean="0"/>
          </a:p>
          <a:p>
            <a:pPr>
              <a:buNone/>
            </a:pPr>
            <a:endParaRPr lang="en-US" sz="6400" b="1" i="1" dirty="0" smtClean="0"/>
          </a:p>
          <a:p>
            <a:pPr>
              <a:buNone/>
            </a:pPr>
            <a:r>
              <a:rPr lang="ru-RU" sz="6400" b="1" i="1" dirty="0" smtClean="0"/>
              <a:t>     </a:t>
            </a:r>
            <a:r>
              <a:rPr lang="en-US" sz="6400" b="1" i="1" dirty="0" err="1" smtClean="0"/>
              <a:t>Viele</a:t>
            </a:r>
            <a:r>
              <a:rPr lang="en-US" sz="6400" b="1" i="1" dirty="0" smtClean="0"/>
              <a:t> </a:t>
            </a:r>
            <a:r>
              <a:rPr lang="en-US" sz="6400" b="1" i="1" dirty="0" err="1" smtClean="0"/>
              <a:t>Grü</a:t>
            </a:r>
            <a:r>
              <a:rPr lang="el-GR" sz="6400" b="1" i="1" dirty="0" smtClean="0"/>
              <a:t>β</a:t>
            </a:r>
            <a:r>
              <a:rPr lang="en-US" sz="6400" b="1" i="1" dirty="0" smtClean="0"/>
              <a:t>e</a:t>
            </a:r>
            <a:r>
              <a:rPr lang="tt-RU" sz="6400" b="1" i="1" dirty="0" smtClean="0"/>
              <a:t>!</a:t>
            </a:r>
            <a:endParaRPr lang="ru-RU" sz="6400" b="1" i="1" dirty="0" smtClean="0"/>
          </a:p>
          <a:p>
            <a:pPr>
              <a:buNone/>
            </a:pPr>
            <a:endParaRPr lang="en-US" sz="6400" b="1" i="1" dirty="0" smtClean="0"/>
          </a:p>
          <a:p>
            <a:pPr>
              <a:buNone/>
            </a:pPr>
            <a:r>
              <a:rPr lang="ru-RU" sz="6400" b="1" i="1" dirty="0" smtClean="0"/>
              <a:t>     </a:t>
            </a:r>
            <a:r>
              <a:rPr lang="en-US" sz="6400" b="1" i="1" dirty="0" err="1" smtClean="0"/>
              <a:t>Dein</a:t>
            </a:r>
            <a:r>
              <a:rPr lang="en-US" sz="6400" b="1" i="1" dirty="0" smtClean="0"/>
              <a:t> </a:t>
            </a:r>
            <a:r>
              <a:rPr lang="en-US" sz="6400" b="1" i="1" dirty="0" err="1" smtClean="0"/>
              <a:t>Wanja</a:t>
            </a:r>
            <a:r>
              <a:rPr lang="ru-RU" sz="6400" b="1" i="1" dirty="0" smtClean="0"/>
              <a:t>.</a:t>
            </a:r>
            <a:endParaRPr lang="ru-RU" sz="6400" b="1" dirty="0" smtClean="0"/>
          </a:p>
          <a:p>
            <a:pPr algn="r">
              <a:buNone/>
            </a:pPr>
            <a:endParaRPr lang="ru-RU"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29600" cy="504056"/>
          </a:xfrm>
        </p:spPr>
        <p:txBody>
          <a:bodyPr>
            <a:noAutofit/>
          </a:bodyPr>
          <a:lstStyle/>
          <a:p>
            <a:pPr algn="ctr"/>
            <a:r>
              <a:rPr lang="ru-RU" sz="2400" b="1" dirty="0" smtClean="0">
                <a:solidFill>
                  <a:schemeClr val="tx1"/>
                </a:solidFill>
              </a:rPr>
              <a:t>Проверь себя!</a:t>
            </a:r>
            <a:endParaRPr lang="ru-RU" sz="2400" b="1" dirty="0">
              <a:solidFill>
                <a:schemeClr val="tx1"/>
              </a:solidFill>
            </a:endParaRPr>
          </a:p>
        </p:txBody>
      </p:sp>
      <p:sp>
        <p:nvSpPr>
          <p:cNvPr id="3" name="Содержимое 2"/>
          <p:cNvSpPr>
            <a:spLocks noGrp="1"/>
          </p:cNvSpPr>
          <p:nvPr>
            <p:ph idx="1"/>
          </p:nvPr>
        </p:nvSpPr>
        <p:spPr>
          <a:xfrm>
            <a:off x="457200" y="882500"/>
            <a:ext cx="8229600" cy="5761210"/>
          </a:xfrm>
        </p:spPr>
        <p:txBody>
          <a:bodyPr>
            <a:noAutofit/>
          </a:bodyPr>
          <a:lstStyle/>
          <a:p>
            <a:pPr algn="r" fontAlgn="base">
              <a:buNone/>
            </a:pPr>
            <a:r>
              <a:rPr lang="de-DE" sz="1600" b="1" i="1" dirty="0" smtClean="0"/>
              <a:t>Moskau, den 8. Juni 2015</a:t>
            </a:r>
          </a:p>
          <a:p>
            <a:pPr fontAlgn="base">
              <a:buNone/>
            </a:pPr>
            <a:r>
              <a:rPr lang="de-DE" sz="1600" b="1" i="1" dirty="0" smtClean="0"/>
              <a:t>      Lieber Swen</a:t>
            </a:r>
            <a:r>
              <a:rPr lang="ru-RU" sz="1600" b="1" i="1" dirty="0" smtClean="0"/>
              <a:t>,</a:t>
            </a:r>
            <a:endParaRPr lang="de-DE" sz="1600" b="1" i="1" dirty="0" smtClean="0"/>
          </a:p>
          <a:p>
            <a:pPr fontAlgn="base">
              <a:buNone/>
            </a:pPr>
            <a:r>
              <a:rPr lang="de-DE" sz="1600" b="1" i="1" dirty="0" smtClean="0"/>
              <a:t>      </a:t>
            </a:r>
          </a:p>
          <a:p>
            <a:pPr fontAlgn="base">
              <a:buNone/>
            </a:pPr>
            <a:r>
              <a:rPr lang="de-DE" sz="1600" b="1" i="1" dirty="0" smtClean="0"/>
              <a:t>       vielen Dank für deinen Brief</a:t>
            </a:r>
            <a:r>
              <a:rPr lang="tt-RU" sz="1600" b="1" i="1" dirty="0" smtClean="0"/>
              <a:t>,</a:t>
            </a:r>
            <a:r>
              <a:rPr lang="de-DE" sz="1600" b="1" i="1" dirty="0" smtClean="0"/>
              <a:t> den ich gestern bekommen habe. Ich habe mich darüber sehr gefreut.</a:t>
            </a:r>
          </a:p>
          <a:p>
            <a:pPr fontAlgn="base">
              <a:lnSpc>
                <a:spcPct val="150000"/>
              </a:lnSpc>
              <a:buNone/>
            </a:pPr>
            <a:r>
              <a:rPr lang="de-DE" sz="1600" b="1" i="1" dirty="0" smtClean="0"/>
              <a:t>        Du fragst mich, wie sind meine Leistungen </a:t>
            </a:r>
            <a:r>
              <a:rPr lang="de-DE" sz="1600" b="1" i="1" dirty="0" err="1" smtClean="0"/>
              <a:t>imVolleyball</a:t>
            </a:r>
            <a:r>
              <a:rPr lang="de-DE" sz="1600" b="1" i="1" dirty="0" smtClean="0"/>
              <a:t>. Meine Leistungen sind nicht so gut. Zwei Spiele haben wir im Mai verloren. Das Spiel im Wochenende haben wir</a:t>
            </a:r>
            <a:r>
              <a:rPr lang="ru-RU" sz="1600" b="1" i="1" dirty="0" smtClean="0"/>
              <a:t> </a:t>
            </a:r>
            <a:r>
              <a:rPr lang="de-DE" sz="1600" b="1" i="1" dirty="0" smtClean="0"/>
              <a:t>leider verloren. Die Rechnung war 0 zu 2. Ich trainiere dreimal in der Woche. Aber ich möchte zum Handball nicht wechseln, denn der Volleyball mir sehr gut gefällt und alle meine Freunde spielen gern Volleyball. Ich will meine Leistungen im Sport bald verbessern. In den Ferien fahre ich in Sportlager</a:t>
            </a:r>
            <a:r>
              <a:rPr lang="ru-RU" sz="1600" b="1" i="1" dirty="0" smtClean="0"/>
              <a:t> </a:t>
            </a:r>
            <a:r>
              <a:rPr lang="de-DE" sz="1600" b="1" i="1" dirty="0" smtClean="0"/>
              <a:t>nicht weit von Moskau. Dort werde ich jeden Tag trainieren</a:t>
            </a:r>
            <a:r>
              <a:rPr lang="ru-RU" sz="1600" b="1" i="1" dirty="0" smtClean="0"/>
              <a:t> </a:t>
            </a:r>
            <a:r>
              <a:rPr lang="de-DE" sz="1600" b="1" i="1" dirty="0" smtClean="0"/>
              <a:t>und viel Volleyball spielen.</a:t>
            </a:r>
          </a:p>
          <a:p>
            <a:pPr fontAlgn="base">
              <a:buNone/>
            </a:pPr>
            <a:r>
              <a:rPr lang="de-DE" sz="1600" b="1" i="1" dirty="0" smtClean="0"/>
              <a:t>      </a:t>
            </a:r>
            <a:r>
              <a:rPr lang="ru-RU" sz="1600" b="1" i="1" dirty="0" smtClean="0"/>
              <a:t> </a:t>
            </a:r>
            <a:r>
              <a:rPr lang="en-US" sz="1600" b="1" i="1" dirty="0" err="1" smtClean="0"/>
              <a:t>Ich</a:t>
            </a:r>
            <a:r>
              <a:rPr lang="en-US" sz="1600" b="1" i="1" dirty="0" smtClean="0"/>
              <a:t> muss </a:t>
            </a:r>
            <a:r>
              <a:rPr lang="en-US" sz="1600" b="1" i="1" dirty="0" err="1" smtClean="0"/>
              <a:t>meine</a:t>
            </a:r>
            <a:r>
              <a:rPr lang="en-US" sz="1600" b="1" i="1" dirty="0" smtClean="0"/>
              <a:t> </a:t>
            </a:r>
            <a:r>
              <a:rPr lang="en-US" sz="1600" b="1" i="1" dirty="0" err="1" smtClean="0"/>
              <a:t>Hausaufgaben</a:t>
            </a:r>
            <a:r>
              <a:rPr lang="en-US" sz="1600" b="1" i="1" dirty="0" smtClean="0"/>
              <a:t> </a:t>
            </a:r>
            <a:r>
              <a:rPr lang="en-US" sz="1600" b="1" i="1" dirty="0" err="1" smtClean="0"/>
              <a:t>machen</a:t>
            </a:r>
            <a:r>
              <a:rPr lang="en-US" sz="1600" b="1" i="1" dirty="0" smtClean="0"/>
              <a:t>. </a:t>
            </a:r>
            <a:r>
              <a:rPr lang="de-DE" sz="1600" b="1" i="1" dirty="0" smtClean="0"/>
              <a:t>Schreibe mir.</a:t>
            </a:r>
          </a:p>
          <a:p>
            <a:pPr fontAlgn="base">
              <a:buNone/>
            </a:pPr>
            <a:r>
              <a:rPr lang="de-DE" sz="1600" b="1" i="1" dirty="0" smtClean="0"/>
              <a:t>     </a:t>
            </a:r>
            <a:endParaRPr lang="ru-RU" sz="1600" b="1" i="1" dirty="0" smtClean="0"/>
          </a:p>
          <a:p>
            <a:pPr fontAlgn="base">
              <a:buNone/>
            </a:pPr>
            <a:r>
              <a:rPr lang="ru-RU" sz="1600" b="1" i="1" dirty="0" smtClean="0"/>
              <a:t>     </a:t>
            </a:r>
            <a:r>
              <a:rPr lang="de-DE" sz="1600" b="1" i="1" dirty="0" smtClean="0"/>
              <a:t>Viele </a:t>
            </a:r>
            <a:r>
              <a:rPr lang="de-DE" sz="1600" b="1" i="1" dirty="0" err="1" smtClean="0"/>
              <a:t>Grüβe</a:t>
            </a:r>
            <a:endParaRPr lang="ru-RU" sz="1600" b="1" i="1" u="sng" dirty="0" smtClean="0">
              <a:solidFill>
                <a:srgbClr val="FF0000"/>
              </a:solidFill>
            </a:endParaRPr>
          </a:p>
          <a:p>
            <a:pPr fontAlgn="base">
              <a:buNone/>
            </a:pPr>
            <a:endParaRPr lang="de-DE" sz="1600" b="1" i="1" dirty="0" smtClean="0"/>
          </a:p>
          <a:p>
            <a:pPr fontAlgn="base">
              <a:buNone/>
            </a:pPr>
            <a:r>
              <a:rPr lang="de-DE" sz="1600" b="1" i="1" dirty="0" smtClean="0"/>
              <a:t>      Dein </a:t>
            </a:r>
            <a:r>
              <a:rPr lang="de-DE" sz="1600" b="1" i="1" dirty="0" err="1" smtClean="0"/>
              <a:t>Wanja</a:t>
            </a:r>
            <a:endParaRPr lang="de-DE" sz="1600" b="1"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626254061"/>
              </p:ext>
            </p:extLst>
          </p:nvPr>
        </p:nvGraphicFramePr>
        <p:xfrm>
          <a:off x="5929323" y="1000108"/>
          <a:ext cx="3071833" cy="5654959"/>
        </p:xfrm>
        <a:graphic>
          <a:graphicData uri="http://schemas.openxmlformats.org/drawingml/2006/table">
            <a:tbl>
              <a:tblPr firstRow="1" bandRow="1">
                <a:tableStyleId>{5C22544A-7EE6-4342-B048-85BDC9FD1C3A}</a:tableStyleId>
              </a:tblPr>
              <a:tblGrid>
                <a:gridCol w="1954803"/>
                <a:gridCol w="558515"/>
                <a:gridCol w="558515"/>
              </a:tblGrid>
              <a:tr h="361947">
                <a:tc>
                  <a:txBody>
                    <a:bodyPr/>
                    <a:lstStyle/>
                    <a:p>
                      <a:endParaRPr lang="ru-RU" b="0" dirty="0"/>
                    </a:p>
                  </a:txBody>
                  <a:tcPr/>
                </a:tc>
                <a:tc>
                  <a:txBody>
                    <a:bodyPr/>
                    <a:lstStyle/>
                    <a:p>
                      <a:r>
                        <a:rPr lang="en-US" sz="1200" dirty="0" smtClean="0"/>
                        <a:t>   </a:t>
                      </a:r>
                      <a:r>
                        <a:rPr lang="en-US" sz="1200" dirty="0" err="1" smtClean="0"/>
                        <a:t>ja</a:t>
                      </a:r>
                      <a:endParaRPr lang="ru-RU" sz="1200" dirty="0"/>
                    </a:p>
                  </a:txBody>
                  <a:tcPr/>
                </a:tc>
                <a:tc>
                  <a:txBody>
                    <a:bodyPr/>
                    <a:lstStyle/>
                    <a:p>
                      <a:r>
                        <a:rPr lang="en-US" sz="1200" dirty="0" smtClean="0"/>
                        <a:t>nein</a:t>
                      </a:r>
                      <a:endParaRPr lang="ru-RU" sz="1200" dirty="0"/>
                    </a:p>
                  </a:txBody>
                  <a:tcPr/>
                </a:tc>
              </a:tr>
              <a:tr h="481108">
                <a:tc>
                  <a:txBody>
                    <a:bodyPr/>
                    <a:lstStyle/>
                    <a:p>
                      <a:r>
                        <a:rPr lang="en-US" sz="1200" b="1" dirty="0" smtClean="0">
                          <a:latin typeface="+mj-lt"/>
                        </a:rPr>
                        <a:t>Sind Ort und Datum </a:t>
                      </a:r>
                      <a:r>
                        <a:rPr lang="en-US" sz="1200" b="1" dirty="0" err="1" smtClean="0">
                          <a:latin typeface="+mj-lt"/>
                        </a:rPr>
                        <a:t>richtig</a:t>
                      </a:r>
                      <a:r>
                        <a:rPr lang="en-US" sz="1200" b="1" dirty="0" smtClean="0">
                          <a:latin typeface="+mj-lt"/>
                        </a:rPr>
                        <a:t> </a:t>
                      </a:r>
                      <a:r>
                        <a:rPr lang="en-US" sz="1200" b="1" dirty="0" err="1" smtClean="0">
                          <a:latin typeface="+mj-lt"/>
                        </a:rPr>
                        <a:t>angegeben</a:t>
                      </a:r>
                      <a:r>
                        <a:rPr lang="en-US" sz="1200" b="1" dirty="0" smtClean="0">
                          <a:latin typeface="+mj-lt"/>
                        </a:rPr>
                        <a:t>?</a:t>
                      </a:r>
                      <a:endParaRPr lang="ru-RU" sz="1200" b="1" dirty="0">
                        <a:latin typeface="+mj-lt"/>
                      </a:endParaRPr>
                    </a:p>
                  </a:txBody>
                  <a:tcPr/>
                </a:tc>
                <a:tc>
                  <a:txBody>
                    <a:bodyPr/>
                    <a:lstStyle/>
                    <a:p>
                      <a:endParaRPr lang="ru-RU" dirty="0"/>
                    </a:p>
                  </a:txBody>
                  <a:tcPr/>
                </a:tc>
                <a:tc>
                  <a:txBody>
                    <a:bodyPr/>
                    <a:lstStyle/>
                    <a:p>
                      <a:endParaRPr lang="ru-RU" dirty="0"/>
                    </a:p>
                  </a:txBody>
                  <a:tcPr/>
                </a:tc>
              </a:tr>
              <a:tr h="5433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err="1" smtClean="0">
                          <a:latin typeface="+mj-lt"/>
                        </a:rPr>
                        <a:t>Ist</a:t>
                      </a:r>
                      <a:r>
                        <a:rPr lang="en-US" sz="1200" b="1" dirty="0" smtClean="0">
                          <a:latin typeface="+mj-lt"/>
                        </a:rPr>
                        <a:t> die </a:t>
                      </a:r>
                      <a:r>
                        <a:rPr lang="en-US" sz="1200" b="1" dirty="0" err="1" smtClean="0">
                          <a:latin typeface="+mj-lt"/>
                        </a:rPr>
                        <a:t>Anrede</a:t>
                      </a:r>
                      <a:r>
                        <a:rPr lang="en-US" sz="1200" b="1" dirty="0" smtClean="0">
                          <a:latin typeface="+mj-lt"/>
                        </a:rPr>
                        <a:t> </a:t>
                      </a:r>
                      <a:r>
                        <a:rPr lang="en-US" sz="1200" b="1" dirty="0" err="1" smtClean="0">
                          <a:latin typeface="+mj-lt"/>
                        </a:rPr>
                        <a:t>angemessen</a:t>
                      </a:r>
                      <a:r>
                        <a:rPr lang="en-US" sz="1200" b="1" dirty="0" smtClean="0">
                          <a:latin typeface="+mj-lt"/>
                        </a:rPr>
                        <a:t>?</a:t>
                      </a:r>
                      <a:endParaRPr lang="ru-RU" sz="1200" b="1" dirty="0" smtClean="0">
                        <a:latin typeface="+mj-lt"/>
                      </a:endParaRPr>
                    </a:p>
                  </a:txBody>
                  <a:tcPr/>
                </a:tc>
                <a:tc>
                  <a:txBody>
                    <a:bodyPr/>
                    <a:lstStyle/>
                    <a:p>
                      <a:endParaRPr lang="ru-RU" dirty="0"/>
                    </a:p>
                  </a:txBody>
                  <a:tcPr/>
                </a:tc>
                <a:tc>
                  <a:txBody>
                    <a:bodyPr/>
                    <a:lstStyle/>
                    <a:p>
                      <a:endParaRPr lang="ru-RU" dirty="0"/>
                    </a:p>
                  </a:txBody>
                  <a:tcPr/>
                </a:tc>
              </a:tr>
              <a:tr h="679211">
                <a:tc>
                  <a:txBody>
                    <a:bodyPr/>
                    <a:lstStyle/>
                    <a:p>
                      <a:r>
                        <a:rPr lang="en-US" sz="1200" b="1" dirty="0" smtClean="0">
                          <a:latin typeface="+mj-lt"/>
                        </a:rPr>
                        <a:t>Hat</a:t>
                      </a:r>
                      <a:r>
                        <a:rPr lang="en-US" sz="1200" b="1" baseline="0" dirty="0" smtClean="0">
                          <a:latin typeface="+mj-lt"/>
                        </a:rPr>
                        <a:t> </a:t>
                      </a:r>
                      <a:r>
                        <a:rPr lang="en-US" sz="1200" b="1" baseline="0" dirty="0" err="1" smtClean="0">
                          <a:latin typeface="+mj-lt"/>
                        </a:rPr>
                        <a:t>der</a:t>
                      </a:r>
                      <a:r>
                        <a:rPr lang="en-US" sz="1200" b="1" baseline="0" dirty="0" smtClean="0">
                          <a:latin typeface="+mj-lt"/>
                        </a:rPr>
                        <a:t> </a:t>
                      </a:r>
                      <a:r>
                        <a:rPr lang="en-US" sz="1200" b="1" baseline="0" dirty="0" err="1" smtClean="0">
                          <a:latin typeface="+mj-lt"/>
                        </a:rPr>
                        <a:t>Autor</a:t>
                      </a:r>
                      <a:r>
                        <a:rPr lang="en-US" sz="1200" b="1" baseline="0" dirty="0" smtClean="0">
                          <a:latin typeface="+mj-lt"/>
                        </a:rPr>
                        <a:t> </a:t>
                      </a:r>
                      <a:r>
                        <a:rPr lang="en-US" sz="1200" b="1" dirty="0" err="1" smtClean="0">
                          <a:latin typeface="+mj-lt"/>
                        </a:rPr>
                        <a:t>einen</a:t>
                      </a:r>
                      <a:r>
                        <a:rPr lang="en-US" sz="1200" b="1" dirty="0" smtClean="0">
                          <a:latin typeface="+mj-lt"/>
                        </a:rPr>
                        <a:t> </a:t>
                      </a:r>
                      <a:r>
                        <a:rPr lang="en-US" sz="1200" b="1" dirty="0" err="1" smtClean="0">
                          <a:latin typeface="+mj-lt"/>
                        </a:rPr>
                        <a:t>guten</a:t>
                      </a:r>
                      <a:r>
                        <a:rPr lang="en-US" sz="1200" b="1" dirty="0" smtClean="0">
                          <a:latin typeface="+mj-lt"/>
                        </a:rPr>
                        <a:t> </a:t>
                      </a:r>
                      <a:r>
                        <a:rPr lang="en-US" sz="1200" b="1" dirty="0" err="1" smtClean="0">
                          <a:latin typeface="+mj-lt"/>
                        </a:rPr>
                        <a:t>Einletungssatz</a:t>
                      </a:r>
                      <a:r>
                        <a:rPr lang="en-US" sz="1200" b="1" dirty="0" smtClean="0">
                          <a:latin typeface="+mj-lt"/>
                        </a:rPr>
                        <a:t> </a:t>
                      </a:r>
                      <a:r>
                        <a:rPr lang="en-US" sz="1200" b="1" dirty="0" err="1" smtClean="0">
                          <a:latin typeface="+mj-lt"/>
                        </a:rPr>
                        <a:t>gefunden</a:t>
                      </a:r>
                      <a:r>
                        <a:rPr lang="en-US" sz="1200" b="1" dirty="0" smtClean="0">
                          <a:latin typeface="+mj-lt"/>
                        </a:rPr>
                        <a:t>?</a:t>
                      </a:r>
                      <a:endParaRPr lang="ru-RU" sz="1200" b="1" dirty="0">
                        <a:latin typeface="+mj-lt"/>
                      </a:endParaRPr>
                    </a:p>
                  </a:txBody>
                  <a:tcPr/>
                </a:tc>
                <a:tc>
                  <a:txBody>
                    <a:bodyPr/>
                    <a:lstStyle/>
                    <a:p>
                      <a:endParaRPr lang="ru-RU" dirty="0"/>
                    </a:p>
                  </a:txBody>
                  <a:tcPr/>
                </a:tc>
                <a:tc>
                  <a:txBody>
                    <a:bodyPr/>
                    <a:lstStyle/>
                    <a:p>
                      <a:endParaRPr lang="ru-RU" dirty="0"/>
                    </a:p>
                  </a:txBody>
                  <a:tcPr/>
                </a:tc>
              </a:tr>
              <a:tr h="481108">
                <a:tc>
                  <a:txBody>
                    <a:bodyPr/>
                    <a:lstStyle/>
                    <a:p>
                      <a:r>
                        <a:rPr lang="en-US" sz="1200" b="1" dirty="0" smtClean="0">
                          <a:latin typeface="+mj-lt"/>
                        </a:rPr>
                        <a:t>Hat</a:t>
                      </a:r>
                      <a:r>
                        <a:rPr lang="en-US" sz="1200" b="1" baseline="0" dirty="0" smtClean="0">
                          <a:latin typeface="+mj-lt"/>
                        </a:rPr>
                        <a:t> </a:t>
                      </a:r>
                      <a:r>
                        <a:rPr lang="en-US" sz="1200" b="1" baseline="0" dirty="0" err="1" smtClean="0">
                          <a:latin typeface="+mj-lt"/>
                        </a:rPr>
                        <a:t>der</a:t>
                      </a:r>
                      <a:r>
                        <a:rPr lang="en-US" sz="1200" b="1" baseline="0" dirty="0" smtClean="0">
                          <a:latin typeface="+mj-lt"/>
                        </a:rPr>
                        <a:t> </a:t>
                      </a:r>
                      <a:r>
                        <a:rPr lang="en-US" sz="1200" b="1" baseline="0" dirty="0" err="1" smtClean="0">
                          <a:latin typeface="+mj-lt"/>
                        </a:rPr>
                        <a:t>Autor</a:t>
                      </a:r>
                      <a:r>
                        <a:rPr lang="en-US" sz="1200" b="1" dirty="0" smtClean="0">
                          <a:latin typeface="+mj-lt"/>
                        </a:rPr>
                        <a:t> </a:t>
                      </a:r>
                      <a:r>
                        <a:rPr lang="en-US" sz="1200" b="1" dirty="0" err="1" smtClean="0">
                          <a:latin typeface="+mj-lt"/>
                        </a:rPr>
                        <a:t>alle</a:t>
                      </a:r>
                      <a:r>
                        <a:rPr lang="en-US" sz="1200" b="1" dirty="0" smtClean="0">
                          <a:latin typeface="+mj-lt"/>
                        </a:rPr>
                        <a:t> </a:t>
                      </a:r>
                      <a:r>
                        <a:rPr lang="en-US" sz="1200" b="1" dirty="0" err="1" smtClean="0">
                          <a:latin typeface="+mj-lt"/>
                        </a:rPr>
                        <a:t>Fragen</a:t>
                      </a:r>
                      <a:r>
                        <a:rPr lang="en-US" sz="1200" b="1" dirty="0" smtClean="0">
                          <a:latin typeface="+mj-lt"/>
                        </a:rPr>
                        <a:t> gut </a:t>
                      </a:r>
                      <a:r>
                        <a:rPr lang="en-US" sz="1200" b="1" dirty="0" err="1" smtClean="0">
                          <a:latin typeface="+mj-lt"/>
                        </a:rPr>
                        <a:t>beantwortet</a:t>
                      </a:r>
                      <a:r>
                        <a:rPr lang="en-US" sz="1200" b="1" dirty="0" smtClean="0">
                          <a:latin typeface="+mj-lt"/>
                        </a:rPr>
                        <a:t>?</a:t>
                      </a:r>
                      <a:endParaRPr lang="ru-RU" sz="1200" b="1" dirty="0">
                        <a:latin typeface="+mj-lt"/>
                      </a:endParaRPr>
                    </a:p>
                  </a:txBody>
                  <a:tcPr/>
                </a:tc>
                <a:tc>
                  <a:txBody>
                    <a:bodyPr/>
                    <a:lstStyle/>
                    <a:p>
                      <a:endParaRPr lang="ru-RU" dirty="0"/>
                    </a:p>
                  </a:txBody>
                  <a:tcPr/>
                </a:tc>
                <a:tc>
                  <a:txBody>
                    <a:bodyPr/>
                    <a:lstStyle/>
                    <a:p>
                      <a:endParaRPr lang="ru-RU" dirty="0"/>
                    </a:p>
                  </a:txBody>
                  <a:tcPr/>
                </a:tc>
              </a:tr>
              <a:tr h="481108">
                <a:tc>
                  <a:txBody>
                    <a:bodyPr/>
                    <a:lstStyle/>
                    <a:p>
                      <a:r>
                        <a:rPr lang="en-US" sz="1200" b="1" dirty="0" err="1" smtClean="0">
                          <a:latin typeface="+mj-lt"/>
                        </a:rPr>
                        <a:t>Ist</a:t>
                      </a:r>
                      <a:r>
                        <a:rPr lang="en-US" sz="1200" b="1" dirty="0" smtClean="0">
                          <a:latin typeface="+mj-lt"/>
                        </a:rPr>
                        <a:t> </a:t>
                      </a:r>
                      <a:r>
                        <a:rPr lang="en-US" sz="1200" b="1" dirty="0" err="1" smtClean="0">
                          <a:latin typeface="+mj-lt"/>
                        </a:rPr>
                        <a:t>der</a:t>
                      </a:r>
                      <a:r>
                        <a:rPr lang="en-US" sz="1200" b="1" dirty="0" smtClean="0">
                          <a:latin typeface="+mj-lt"/>
                        </a:rPr>
                        <a:t> Brief </a:t>
                      </a:r>
                      <a:r>
                        <a:rPr lang="en-US" sz="1200" b="1" dirty="0" err="1" smtClean="0">
                          <a:latin typeface="+mj-lt"/>
                        </a:rPr>
                        <a:t>lebendig</a:t>
                      </a:r>
                      <a:r>
                        <a:rPr lang="en-US" sz="1200" b="1" baseline="0" dirty="0" smtClean="0">
                          <a:latin typeface="+mj-lt"/>
                        </a:rPr>
                        <a:t> </a:t>
                      </a:r>
                      <a:r>
                        <a:rPr lang="en-US" sz="1200" b="1" baseline="0" dirty="0" err="1" smtClean="0">
                          <a:latin typeface="+mj-lt"/>
                        </a:rPr>
                        <a:t>geschrieben</a:t>
                      </a:r>
                      <a:r>
                        <a:rPr lang="en-US" sz="1200" b="1" baseline="0" dirty="0" smtClean="0">
                          <a:latin typeface="+mj-lt"/>
                        </a:rPr>
                        <a:t>?</a:t>
                      </a:r>
                      <a:endParaRPr lang="ru-RU" sz="1200" b="1" dirty="0">
                        <a:latin typeface="+mj-lt"/>
                      </a:endParaRPr>
                    </a:p>
                  </a:txBody>
                  <a:tcPr/>
                </a:tc>
                <a:tc>
                  <a:txBody>
                    <a:bodyPr/>
                    <a:lstStyle/>
                    <a:p>
                      <a:endParaRPr lang="ru-RU" dirty="0"/>
                    </a:p>
                  </a:txBody>
                  <a:tcPr/>
                </a:tc>
                <a:tc>
                  <a:txBody>
                    <a:bodyPr/>
                    <a:lstStyle/>
                    <a:p>
                      <a:endParaRPr lang="ru-RU" dirty="0"/>
                    </a:p>
                  </a:txBody>
                  <a:tcPr/>
                </a:tc>
              </a:tr>
              <a:tr h="679211">
                <a:tc>
                  <a:txBody>
                    <a:bodyPr/>
                    <a:lstStyle/>
                    <a:p>
                      <a:r>
                        <a:rPr lang="en-US" sz="1200" b="1" dirty="0" smtClean="0">
                          <a:latin typeface="+mj-lt"/>
                        </a:rPr>
                        <a:t>Hat </a:t>
                      </a:r>
                      <a:r>
                        <a:rPr lang="en-US" sz="1200" b="1" dirty="0" err="1" smtClean="0">
                          <a:latin typeface="+mj-lt"/>
                        </a:rPr>
                        <a:t>der</a:t>
                      </a:r>
                      <a:r>
                        <a:rPr lang="en-US" sz="1200" b="1" dirty="0" smtClean="0">
                          <a:latin typeface="+mj-lt"/>
                        </a:rPr>
                        <a:t> </a:t>
                      </a:r>
                      <a:r>
                        <a:rPr lang="en-US" sz="1200" b="1" dirty="0" err="1" smtClean="0">
                          <a:latin typeface="+mj-lt"/>
                        </a:rPr>
                        <a:t>Autor</a:t>
                      </a:r>
                      <a:r>
                        <a:rPr lang="en-US" sz="1200" b="1" dirty="0" smtClean="0">
                          <a:latin typeface="+mj-lt"/>
                        </a:rPr>
                        <a:t> </a:t>
                      </a:r>
                      <a:r>
                        <a:rPr lang="en-US" sz="1200" b="1" dirty="0" err="1" smtClean="0">
                          <a:latin typeface="+mj-lt"/>
                        </a:rPr>
                        <a:t>alle</a:t>
                      </a:r>
                      <a:r>
                        <a:rPr lang="en-US" sz="1200" b="1" dirty="0" smtClean="0">
                          <a:latin typeface="+mj-lt"/>
                        </a:rPr>
                        <a:t> Grammatik-und </a:t>
                      </a:r>
                      <a:r>
                        <a:rPr lang="en-US" sz="1200" b="1" dirty="0" err="1" smtClean="0">
                          <a:latin typeface="+mj-lt"/>
                        </a:rPr>
                        <a:t>Rechtsschreibregeln</a:t>
                      </a:r>
                      <a:r>
                        <a:rPr lang="en-US" sz="1200" b="1" baseline="0" dirty="0" smtClean="0">
                          <a:latin typeface="+mj-lt"/>
                        </a:rPr>
                        <a:t> </a:t>
                      </a:r>
                      <a:r>
                        <a:rPr lang="en-US" sz="1200" b="1" baseline="0" dirty="0" err="1" smtClean="0">
                          <a:latin typeface="+mj-lt"/>
                        </a:rPr>
                        <a:t>beachtet</a:t>
                      </a:r>
                      <a:r>
                        <a:rPr lang="en-US" sz="1200" b="1" baseline="0" dirty="0" smtClean="0">
                          <a:latin typeface="+mj-lt"/>
                        </a:rPr>
                        <a:t>?</a:t>
                      </a:r>
                      <a:endParaRPr lang="ru-RU" sz="1200" b="1" dirty="0">
                        <a:latin typeface="+mj-lt"/>
                      </a:endParaRPr>
                    </a:p>
                  </a:txBody>
                  <a:tcPr/>
                </a:tc>
                <a:tc>
                  <a:txBody>
                    <a:bodyPr/>
                    <a:lstStyle/>
                    <a:p>
                      <a:endParaRPr lang="ru-RU" dirty="0"/>
                    </a:p>
                  </a:txBody>
                  <a:tcPr/>
                </a:tc>
                <a:tc>
                  <a:txBody>
                    <a:bodyPr/>
                    <a:lstStyle/>
                    <a:p>
                      <a:endParaRPr lang="ru-RU" dirty="0"/>
                    </a:p>
                  </a:txBody>
                  <a:tcPr/>
                </a:tc>
              </a:tr>
              <a:tr h="679211">
                <a:tc>
                  <a:txBody>
                    <a:bodyPr/>
                    <a:lstStyle/>
                    <a:p>
                      <a:r>
                        <a:rPr lang="en-US" sz="1200" b="1" dirty="0" smtClean="0">
                          <a:latin typeface="+mj-lt"/>
                        </a:rPr>
                        <a:t>Sind </a:t>
                      </a:r>
                      <a:r>
                        <a:rPr lang="en-US" sz="1200" b="1" dirty="0" err="1" smtClean="0">
                          <a:latin typeface="+mj-lt"/>
                        </a:rPr>
                        <a:t>Abschnitte</a:t>
                      </a:r>
                      <a:r>
                        <a:rPr lang="en-US" sz="1200" b="1" dirty="0" smtClean="0">
                          <a:latin typeface="+mj-lt"/>
                        </a:rPr>
                        <a:t> </a:t>
                      </a:r>
                      <a:r>
                        <a:rPr lang="en-US" sz="1200" b="1" dirty="0" err="1" smtClean="0">
                          <a:latin typeface="+mj-lt"/>
                        </a:rPr>
                        <a:t>sinnvoll</a:t>
                      </a:r>
                      <a:r>
                        <a:rPr lang="en-US" sz="1200" b="1" dirty="0" smtClean="0">
                          <a:latin typeface="+mj-lt"/>
                        </a:rPr>
                        <a:t>?</a:t>
                      </a:r>
                      <a:endParaRPr lang="ru-RU" sz="1200" b="1" dirty="0">
                        <a:latin typeface="+mj-lt"/>
                      </a:endParaRPr>
                    </a:p>
                  </a:txBody>
                  <a:tcPr/>
                </a:tc>
                <a:tc>
                  <a:txBody>
                    <a:bodyPr/>
                    <a:lstStyle/>
                    <a:p>
                      <a:endParaRPr lang="ru-RU" dirty="0"/>
                    </a:p>
                  </a:txBody>
                  <a:tcPr/>
                </a:tc>
                <a:tc>
                  <a:txBody>
                    <a:bodyPr/>
                    <a:lstStyle/>
                    <a:p>
                      <a:endParaRPr lang="ru-RU" dirty="0"/>
                    </a:p>
                  </a:txBody>
                  <a:tcPr/>
                </a:tc>
              </a:tr>
              <a:tr h="481108">
                <a:tc>
                  <a:txBody>
                    <a:bodyPr/>
                    <a:lstStyle/>
                    <a:p>
                      <a:r>
                        <a:rPr lang="en-US" sz="1200" b="1" dirty="0" smtClean="0">
                          <a:latin typeface="+mj-lt"/>
                        </a:rPr>
                        <a:t>Sind </a:t>
                      </a:r>
                      <a:r>
                        <a:rPr lang="en-US" sz="1200" b="1" dirty="0" err="1" smtClean="0">
                          <a:latin typeface="+mj-lt"/>
                        </a:rPr>
                        <a:t>alle</a:t>
                      </a:r>
                      <a:r>
                        <a:rPr lang="en-US" sz="1200" b="1" dirty="0" smtClean="0">
                          <a:latin typeface="+mj-lt"/>
                        </a:rPr>
                        <a:t> </a:t>
                      </a:r>
                      <a:r>
                        <a:rPr lang="en-US" sz="1200" b="1" dirty="0" err="1" smtClean="0">
                          <a:latin typeface="+mj-lt"/>
                        </a:rPr>
                        <a:t>notwendigen</a:t>
                      </a:r>
                      <a:r>
                        <a:rPr lang="en-US" sz="1200" b="1" dirty="0" smtClean="0">
                          <a:latin typeface="+mj-lt"/>
                        </a:rPr>
                        <a:t> </a:t>
                      </a:r>
                      <a:r>
                        <a:rPr lang="en-US" sz="1200" b="1" dirty="0" err="1" smtClean="0">
                          <a:latin typeface="+mj-lt"/>
                        </a:rPr>
                        <a:t>Briefteile</a:t>
                      </a:r>
                      <a:r>
                        <a:rPr lang="en-US" sz="1200" b="1" dirty="0" smtClean="0">
                          <a:latin typeface="+mj-lt"/>
                        </a:rPr>
                        <a:t> </a:t>
                      </a:r>
                      <a:r>
                        <a:rPr lang="en-US" sz="1200" b="1" dirty="0" err="1" smtClean="0">
                          <a:latin typeface="+mj-lt"/>
                        </a:rPr>
                        <a:t>vorhanden</a:t>
                      </a:r>
                      <a:r>
                        <a:rPr lang="en-US" sz="1200" b="1" dirty="0" smtClean="0">
                          <a:latin typeface="+mj-lt"/>
                        </a:rPr>
                        <a:t>?</a:t>
                      </a:r>
                      <a:endParaRPr lang="ru-RU" sz="1200" b="1" dirty="0">
                        <a:latin typeface="+mj-lt"/>
                      </a:endParaRPr>
                    </a:p>
                  </a:txBody>
                  <a:tcPr/>
                </a:tc>
                <a:tc>
                  <a:txBody>
                    <a:bodyPr/>
                    <a:lstStyle/>
                    <a:p>
                      <a:endParaRPr lang="ru-RU" dirty="0"/>
                    </a:p>
                  </a:txBody>
                  <a:tcPr/>
                </a:tc>
                <a:tc>
                  <a:txBody>
                    <a:bodyPr/>
                    <a:lstStyle/>
                    <a:p>
                      <a:endParaRPr lang="ru-RU" dirty="0"/>
                    </a:p>
                  </a:txBody>
                  <a:tcPr/>
                </a:tc>
              </a:tr>
              <a:tr h="633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err="1" smtClean="0">
                          <a:latin typeface="+mj-lt"/>
                        </a:rPr>
                        <a:t>Ist</a:t>
                      </a:r>
                      <a:r>
                        <a:rPr lang="en-US" sz="1200" b="1" dirty="0" smtClean="0">
                          <a:latin typeface="+mj-lt"/>
                        </a:rPr>
                        <a:t> </a:t>
                      </a:r>
                      <a:r>
                        <a:rPr lang="en-US" sz="1200" b="1" dirty="0" err="1" smtClean="0">
                          <a:latin typeface="+mj-lt"/>
                        </a:rPr>
                        <a:t>der</a:t>
                      </a:r>
                      <a:r>
                        <a:rPr lang="en-US" sz="1200" b="1" baseline="0" dirty="0" smtClean="0">
                          <a:latin typeface="+mj-lt"/>
                        </a:rPr>
                        <a:t> </a:t>
                      </a:r>
                      <a:r>
                        <a:rPr lang="en-US" sz="1200" b="1" baseline="0" dirty="0" err="1" smtClean="0">
                          <a:latin typeface="+mj-lt"/>
                        </a:rPr>
                        <a:t>Schlu</a:t>
                      </a:r>
                      <a:r>
                        <a:rPr lang="de-DE" sz="1200" b="1" baseline="0" dirty="0" err="1" smtClean="0">
                          <a:latin typeface="+mj-lt"/>
                        </a:rPr>
                        <a:t>ßsatz</a:t>
                      </a:r>
                      <a:r>
                        <a:rPr lang="de-DE" sz="1200" b="1" baseline="0" dirty="0" smtClean="0">
                          <a:latin typeface="+mj-lt"/>
                        </a:rPr>
                        <a:t> </a:t>
                      </a:r>
                      <a:r>
                        <a:rPr lang="en-US" sz="1200" b="1" dirty="0" err="1" smtClean="0">
                          <a:latin typeface="+mj-lt"/>
                        </a:rPr>
                        <a:t>angemessen</a:t>
                      </a:r>
                      <a:r>
                        <a:rPr lang="en-US" sz="1200" b="1" dirty="0" smtClean="0">
                          <a:latin typeface="+mj-lt"/>
                        </a:rPr>
                        <a:t>?</a:t>
                      </a:r>
                      <a:endParaRPr lang="ru-RU" sz="1200" b="1" dirty="0" smtClean="0">
                        <a:latin typeface="+mj-lt"/>
                      </a:endParaRPr>
                    </a:p>
                    <a:p>
                      <a:endParaRPr lang="ru-RU" sz="1200" b="1" dirty="0">
                        <a:latin typeface="+mj-lt"/>
                      </a:endParaRPr>
                    </a:p>
                  </a:txBody>
                  <a:tcPr/>
                </a:tc>
                <a:tc>
                  <a:txBody>
                    <a:bodyPr/>
                    <a:lstStyle/>
                    <a:p>
                      <a:endParaRPr lang="ru-RU" dirty="0"/>
                    </a:p>
                  </a:txBody>
                  <a:tcPr/>
                </a:tc>
                <a:tc>
                  <a:txBody>
                    <a:bodyPr/>
                    <a:lstStyle/>
                    <a:p>
                      <a:endParaRPr lang="ru-RU" dirty="0"/>
                    </a:p>
                  </a:txBody>
                  <a:tcPr/>
                </a:tc>
              </a:tr>
            </a:tbl>
          </a:graphicData>
        </a:graphic>
      </p:graphicFrame>
      <p:sp>
        <p:nvSpPr>
          <p:cNvPr id="8" name="Прямоугольник 7"/>
          <p:cNvSpPr/>
          <p:nvPr/>
        </p:nvSpPr>
        <p:spPr>
          <a:xfrm>
            <a:off x="116572" y="1050033"/>
            <a:ext cx="5868144" cy="5693866"/>
          </a:xfrm>
          <a:prstGeom prst="rect">
            <a:avLst/>
          </a:prstGeom>
        </p:spPr>
        <p:txBody>
          <a:bodyPr wrap="square">
            <a:spAutoFit/>
          </a:bodyPr>
          <a:lstStyle/>
          <a:p>
            <a:pPr lvl="0" indent="342900" eaLnBrk="0" fontAlgn="base" hangingPunct="0">
              <a:spcBef>
                <a:spcPct val="0"/>
              </a:spcBef>
              <a:spcAft>
                <a:spcPct val="0"/>
              </a:spcAft>
            </a:pPr>
            <a:r>
              <a:rPr lang="en-US" sz="1400" dirty="0" smtClean="0">
                <a:latin typeface="Arial" pitchFamily="34" charset="0"/>
                <a:ea typeface="Times New Roman" pitchFamily="18" charset="0"/>
              </a:rPr>
              <a:t>  </a:t>
            </a:r>
            <a:r>
              <a:rPr lang="en-US" sz="1400" dirty="0" smtClean="0">
                <a:latin typeface="+mj-lt"/>
                <a:ea typeface="Times New Roman" pitchFamily="18" charset="0"/>
              </a:rPr>
              <a:t>                   </a:t>
            </a:r>
          </a:p>
          <a:p>
            <a:pPr lvl="0" indent="342900" eaLnBrk="0" fontAlgn="base" hangingPunct="0">
              <a:spcBef>
                <a:spcPct val="0"/>
              </a:spcBef>
              <a:spcAft>
                <a:spcPct val="0"/>
              </a:spcAft>
            </a:pPr>
            <a:r>
              <a:rPr lang="en-US" sz="1400" dirty="0" smtClean="0">
                <a:latin typeface="+mj-lt"/>
                <a:ea typeface="Times New Roman" pitchFamily="18" charset="0"/>
              </a:rPr>
              <a:t>                                </a:t>
            </a:r>
            <a:r>
              <a:rPr lang="en-US" sz="1400" dirty="0" err="1" smtClean="0">
                <a:latin typeface="+mj-lt"/>
                <a:ea typeface="Times New Roman" pitchFamily="18" charset="0"/>
              </a:rPr>
              <a:t>Moskau</a:t>
            </a:r>
            <a:r>
              <a:rPr lang="en-US" sz="1400" dirty="0" smtClean="0">
                <a:latin typeface="+mj-lt"/>
                <a:ea typeface="Times New Roman" pitchFamily="18" charset="0"/>
              </a:rPr>
              <a:t>, den 3. </a:t>
            </a:r>
            <a:r>
              <a:rPr lang="en-US" sz="1400" dirty="0" err="1" smtClean="0">
                <a:latin typeface="+mj-lt"/>
                <a:ea typeface="Times New Roman" pitchFamily="18" charset="0"/>
              </a:rPr>
              <a:t>Juni</a:t>
            </a:r>
            <a:endParaRPr lang="ru-RU" sz="1400" dirty="0" smtClean="0">
              <a:latin typeface="+mj-lt"/>
              <a:ea typeface="Times New Roman" pitchFamily="18" charset="0"/>
            </a:endParaRPr>
          </a:p>
          <a:p>
            <a:pPr lvl="0" indent="342900" eaLnBrk="0" fontAlgn="base" hangingPunct="0">
              <a:spcBef>
                <a:spcPct val="0"/>
              </a:spcBef>
              <a:spcAft>
                <a:spcPct val="0"/>
              </a:spcAft>
            </a:pPr>
            <a:endParaRPr lang="en-US" sz="1400" dirty="0" smtClean="0">
              <a:latin typeface="+mj-lt"/>
              <a:ea typeface="Times New Roman" pitchFamily="18" charset="0"/>
            </a:endParaRPr>
          </a:p>
          <a:p>
            <a:pPr lvl="0" indent="342900" eaLnBrk="0" fontAlgn="base" hangingPunct="0">
              <a:spcBef>
                <a:spcPct val="0"/>
              </a:spcBef>
              <a:spcAft>
                <a:spcPct val="0"/>
              </a:spcAft>
            </a:pPr>
            <a:r>
              <a:rPr lang="ru-RU" sz="1400" dirty="0" smtClean="0">
                <a:latin typeface="+mj-lt"/>
                <a:ea typeface="Times New Roman" pitchFamily="18" charset="0"/>
              </a:rPr>
              <a:t> </a:t>
            </a:r>
            <a:r>
              <a:rPr lang="en-US" sz="1400" dirty="0" err="1" smtClean="0">
                <a:latin typeface="+mj-lt"/>
                <a:ea typeface="Times New Roman" pitchFamily="18" charset="0"/>
              </a:rPr>
              <a:t>Sehr</a:t>
            </a:r>
            <a:r>
              <a:rPr lang="en-US" sz="1400" dirty="0" smtClean="0">
                <a:latin typeface="+mj-lt"/>
                <a:ea typeface="Times New Roman" pitchFamily="18" charset="0"/>
              </a:rPr>
              <a:t> </a:t>
            </a:r>
            <a:r>
              <a:rPr lang="en-US" sz="1400" dirty="0" err="1" smtClean="0">
                <a:latin typeface="+mj-lt"/>
                <a:ea typeface="Times New Roman" pitchFamily="18" charset="0"/>
              </a:rPr>
              <a:t>geehrte</a:t>
            </a:r>
            <a:r>
              <a:rPr lang="en-US" sz="1400" dirty="0" smtClean="0">
                <a:latin typeface="+mj-lt"/>
                <a:ea typeface="Times New Roman" pitchFamily="18" charset="0"/>
              </a:rPr>
              <a:t> </a:t>
            </a:r>
            <a:r>
              <a:rPr lang="en-US" sz="1400" dirty="0" err="1" smtClean="0">
                <a:latin typeface="+mj-lt"/>
                <a:ea typeface="Times New Roman" pitchFamily="18" charset="0"/>
              </a:rPr>
              <a:t>Lilian</a:t>
            </a:r>
            <a:r>
              <a:rPr lang="de-DE" sz="1400" dirty="0" smtClean="0">
                <a:latin typeface="+mj-lt"/>
                <a:ea typeface="Times New Roman" pitchFamily="18" charset="0"/>
              </a:rPr>
              <a:t>,</a:t>
            </a:r>
            <a:endParaRPr lang="ru-RU" sz="1400" dirty="0" smtClean="0">
              <a:latin typeface="+mj-lt"/>
              <a:ea typeface="Times New Roman" pitchFamily="18" charset="0"/>
            </a:endParaRPr>
          </a:p>
          <a:p>
            <a:pPr lvl="0" indent="342900" eaLnBrk="0" fontAlgn="base" hangingPunct="0">
              <a:lnSpc>
                <a:spcPct val="150000"/>
              </a:lnSpc>
              <a:spcBef>
                <a:spcPct val="0"/>
              </a:spcBef>
              <a:spcAft>
                <a:spcPct val="0"/>
              </a:spcAft>
            </a:pPr>
            <a:r>
              <a:rPr lang="de-DE" sz="1400" dirty="0" smtClean="0">
                <a:latin typeface="+mj-lt"/>
                <a:ea typeface="Times New Roman" pitchFamily="18" charset="0"/>
              </a:rPr>
              <a:t>vielen Dank für deinen Brief, den ich vor kurzem bekommen habe. Ich bin sehr froh, wieder etwas von dir zu hören. Du hast geschrieben, dass du in den Ferien als Tierärztin gearbeitet hast. Das ist sehr wichtig, dass du schon in deinem Alter selbstständig bist und deinen Eltern helfen kannst.</a:t>
            </a:r>
            <a:endParaRPr lang="ru-RU" sz="1400" dirty="0" smtClean="0">
              <a:latin typeface="+mj-lt"/>
              <a:ea typeface="Times New Roman" pitchFamily="18" charset="0"/>
            </a:endParaRPr>
          </a:p>
          <a:p>
            <a:pPr lvl="0" indent="342900" eaLnBrk="0" fontAlgn="base" hangingPunct="0">
              <a:lnSpc>
                <a:spcPct val="150000"/>
              </a:lnSpc>
              <a:spcBef>
                <a:spcPct val="0"/>
              </a:spcBef>
              <a:spcAft>
                <a:spcPct val="0"/>
              </a:spcAft>
            </a:pPr>
            <a:r>
              <a:rPr lang="de-DE" sz="1400" dirty="0" smtClean="0">
                <a:latin typeface="+mj-lt"/>
                <a:ea typeface="Times New Roman" pitchFamily="18" charset="0"/>
              </a:rPr>
              <a:t>Ich habe mich schon für den Beruf einer Dolmetscherin entschieden. Meine Eltern sind dafür; und sie haben mir geholfen, sie können auch Deutsch und Französisch sprechen. Natürlich brauche ich gute Sprachkenntnisse. Ich muss auch freundlich, unternehmungslustig, kreativ, immer guter Laune sein. Verantwortlichkeit, </a:t>
            </a:r>
            <a:r>
              <a:rPr lang="de-DE" sz="1400" dirty="0" err="1" smtClean="0">
                <a:latin typeface="+mj-lt"/>
                <a:ea typeface="Times New Roman" pitchFamily="18" charset="0"/>
              </a:rPr>
              <a:t>Ordentlichkeit</a:t>
            </a:r>
            <a:r>
              <a:rPr lang="de-DE" sz="1400" dirty="0" smtClean="0">
                <a:latin typeface="+mj-lt"/>
                <a:ea typeface="Times New Roman" pitchFamily="18" charset="0"/>
              </a:rPr>
              <a:t> und gute Ausbildung spielen dabei auch eine große Rolle.</a:t>
            </a:r>
            <a:endParaRPr lang="ru-RU" sz="1400" dirty="0" smtClean="0">
              <a:latin typeface="+mj-lt"/>
              <a:ea typeface="Times New Roman" pitchFamily="18" charset="0"/>
            </a:endParaRPr>
          </a:p>
          <a:p>
            <a:pPr lvl="0" indent="342900" eaLnBrk="0" fontAlgn="base" hangingPunct="0">
              <a:spcBef>
                <a:spcPct val="0"/>
              </a:spcBef>
              <a:spcAft>
                <a:spcPct val="0"/>
              </a:spcAft>
            </a:pPr>
            <a:endParaRPr lang="ru-RU" sz="1400" dirty="0" smtClean="0">
              <a:latin typeface="+mj-lt"/>
            </a:endParaRPr>
          </a:p>
          <a:p>
            <a:pPr lvl="0" indent="342900" eaLnBrk="0" fontAlgn="base" hangingPunct="0">
              <a:spcBef>
                <a:spcPct val="0"/>
              </a:spcBef>
              <a:spcAft>
                <a:spcPct val="0"/>
              </a:spcAft>
            </a:pPr>
            <a:r>
              <a:rPr lang="de-DE" sz="1400" dirty="0" smtClean="0">
                <a:latin typeface="+mj-lt"/>
                <a:ea typeface="Times New Roman" pitchFamily="18" charset="0"/>
              </a:rPr>
              <a:t>Ich schreibe dir bald wieder. Ich wünsche deine</a:t>
            </a:r>
            <a:r>
              <a:rPr lang="en-US" sz="1400" dirty="0" smtClean="0">
                <a:latin typeface="+mj-lt"/>
                <a:ea typeface="Times New Roman" pitchFamily="18" charset="0"/>
              </a:rPr>
              <a:t>r</a:t>
            </a:r>
            <a:r>
              <a:rPr lang="de-DE" sz="1400" dirty="0" smtClean="0">
                <a:latin typeface="+mj-lt"/>
                <a:ea typeface="Times New Roman" pitchFamily="18" charset="0"/>
              </a:rPr>
              <a:t> Familie viel Glück, Erfolg, das Allerbeste. </a:t>
            </a:r>
            <a:endParaRPr lang="ru-RU" sz="1400" dirty="0" smtClean="0">
              <a:latin typeface="+mj-lt"/>
              <a:ea typeface="Times New Roman" pitchFamily="18" charset="0"/>
            </a:endParaRPr>
          </a:p>
          <a:p>
            <a:pPr lvl="0" indent="342900" eaLnBrk="0" fontAlgn="base" hangingPunct="0">
              <a:spcBef>
                <a:spcPct val="0"/>
              </a:spcBef>
              <a:spcAft>
                <a:spcPct val="0"/>
              </a:spcAft>
            </a:pPr>
            <a:endParaRPr lang="de-DE" sz="1400" dirty="0" smtClean="0">
              <a:latin typeface="+mj-lt"/>
              <a:ea typeface="Times New Roman" pitchFamily="18" charset="0"/>
            </a:endParaRPr>
          </a:p>
          <a:p>
            <a:r>
              <a:rPr lang="en-US" sz="1400" b="1" dirty="0" smtClean="0">
                <a:latin typeface="+mj-lt"/>
              </a:rPr>
              <a:t>        </a:t>
            </a:r>
            <a:r>
              <a:rPr lang="en-US" sz="1400" dirty="0" err="1" smtClean="0">
                <a:latin typeface="+mj-lt"/>
              </a:rPr>
              <a:t>Hochachtungsvoll</a:t>
            </a:r>
            <a:r>
              <a:rPr lang="en-US" sz="1400" dirty="0" smtClean="0">
                <a:latin typeface="+mj-lt"/>
              </a:rPr>
              <a:t>…</a:t>
            </a:r>
            <a:endParaRPr lang="ru-RU" sz="1400" dirty="0" smtClean="0">
              <a:latin typeface="+mj-lt"/>
            </a:endParaRPr>
          </a:p>
          <a:p>
            <a:endParaRPr lang="ru-RU" sz="1400" dirty="0" smtClean="0">
              <a:latin typeface="+mj-lt"/>
            </a:endParaRPr>
          </a:p>
          <a:p>
            <a:pPr lvl="0" indent="342900" eaLnBrk="0" fontAlgn="base" hangingPunct="0">
              <a:spcBef>
                <a:spcPct val="0"/>
              </a:spcBef>
              <a:spcAft>
                <a:spcPct val="0"/>
              </a:spcAft>
            </a:pPr>
            <a:r>
              <a:rPr lang="de-DE" sz="1400" dirty="0" smtClean="0">
                <a:latin typeface="+mj-lt"/>
                <a:ea typeface="Times New Roman" pitchFamily="18" charset="0"/>
              </a:rPr>
              <a:t>deine Anna</a:t>
            </a:r>
            <a:endParaRPr lang="de-DE" sz="1400" dirty="0" smtClean="0">
              <a:latin typeface="+mj-lt"/>
            </a:endParaRP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051" name="Text Box 3"/>
          <p:cNvSpPr txBox="1">
            <a:spLocks noChangeArrowheads="1"/>
          </p:cNvSpPr>
          <p:nvPr/>
        </p:nvSpPr>
        <p:spPr bwMode="auto">
          <a:xfrm>
            <a:off x="251520" y="67060"/>
            <a:ext cx="8757532" cy="9856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200" b="0" i="1" u="none" strike="noStrike" cap="none" normalizeH="0" baseline="0" dirty="0" smtClean="0">
                <a:ln>
                  <a:noFill/>
                </a:ln>
                <a:solidFill>
                  <a:schemeClr val="tx1"/>
                </a:solidFill>
                <a:effectLst/>
                <a:latin typeface="Arial" pitchFamily="34" charset="0"/>
                <a:ea typeface="Times New Roman" pitchFamily="18" charset="0"/>
              </a:rPr>
              <a:t>…Im Sommer habe ich als </a:t>
            </a:r>
            <a:r>
              <a:rPr kumimoji="0" lang="de-DE" sz="1200" b="0" i="1" u="none" strike="noStrike" cap="none" normalizeH="0" baseline="0" dirty="0" smtClean="0">
                <a:ln>
                  <a:noFill/>
                </a:ln>
                <a:solidFill>
                  <a:srgbClr val="000000"/>
                </a:solidFill>
                <a:effectLst/>
                <a:latin typeface="Arial" pitchFamily="34" charset="0"/>
                <a:ea typeface="Times New Roman" pitchFamily="18" charset="0"/>
              </a:rPr>
              <a:t>Tierpflegerin im Zoo gearbeitet. Ich habe Tiere gefüttert und versorgt.  Mit Tieren muss man geduldig umgehen. Mein Sommerjob hat mir echt Spaß gemacht. Ich mag Tiere und ich habe vor  Tierärztin wie meine Mutter zu werden. Was willst du werden?</a:t>
            </a:r>
            <a:r>
              <a:rPr kumimoji="0" lang="de-DE"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de-DE" sz="1200" b="0" i="1" u="none" strike="noStrike" cap="none" normalizeH="0" baseline="0" dirty="0" smtClean="0">
                <a:ln>
                  <a:noFill/>
                </a:ln>
                <a:solidFill>
                  <a:schemeClr val="tx1"/>
                </a:solidFill>
                <a:effectLst/>
                <a:latin typeface="Arial" pitchFamily="34" charset="0"/>
                <a:ea typeface="Times New Roman" pitchFamily="18" charset="0"/>
              </a:rPr>
              <a:t>Welche Charaktereigenschaften braucht man für diesen Beruf? Wer hat dir bei der Berufswahl geholfen? …</a:t>
            </a:r>
            <a:r>
              <a:rPr kumimoji="0" lang="de-DE" sz="1200" b="0" i="0" u="none" strike="noStrike" cap="none" normalizeH="0" baseline="0" dirty="0" smtClean="0">
                <a:ln>
                  <a:noFill/>
                </a:ln>
                <a:solidFill>
                  <a:schemeClr val="tx1"/>
                </a:solidFill>
                <a:effectLst/>
                <a:latin typeface="Arial" pitchFamily="34" charset="0"/>
                <a:ea typeface="Times New Roman" pitchFamily="18" charset="0"/>
              </a:rPr>
              <a:t> </a:t>
            </a:r>
            <a:endParaRPr kumimoji="0" lang="de-DE" sz="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de-DE" sz="1200" b="0" i="1" u="none" strike="noStrike" cap="none" normalizeH="0" baseline="0" dirty="0" smtClean="0">
                <a:ln>
                  <a:noFill/>
                </a:ln>
                <a:solidFill>
                  <a:schemeClr val="tx1"/>
                </a:solidFill>
                <a:effectLst/>
                <a:latin typeface="Arial" pitchFamily="34" charset="0"/>
                <a:ea typeface="Times New Roman" pitchFamily="18" charset="0"/>
              </a:rPr>
              <a:t>…gestern war Omas Geburtstag und die ganze Familie war da…</a:t>
            </a:r>
            <a:endParaRPr kumimoji="0" lang="de-DE"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1785926"/>
            <a:ext cx="8229600" cy="1143000"/>
          </a:xfrm>
        </p:spPr>
        <p:txBody>
          <a:bodyPr>
            <a:normAutofit/>
          </a:bodyPr>
          <a:lstStyle/>
          <a:p>
            <a:endParaRPr lang="ru-RU" b="1" dirty="0"/>
          </a:p>
        </p:txBody>
      </p:sp>
      <p:pic>
        <p:nvPicPr>
          <p:cNvPr id="2050" name="Picture 2" descr="Картинки по запросу письмо другу"/>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500034" y="2928934"/>
            <a:ext cx="8001056" cy="1446550"/>
          </a:xfrm>
          <a:prstGeom prst="rect">
            <a:avLst/>
          </a:prstGeom>
          <a:noFill/>
        </p:spPr>
        <p:txBody>
          <a:bodyPr wrap="square" rtlCol="0">
            <a:spAutoFit/>
          </a:bodyPr>
          <a:lstStyle/>
          <a:p>
            <a:pPr algn="ctr"/>
            <a:r>
              <a:rPr lang="en-US" sz="4400" b="1" dirty="0" err="1" smtClean="0">
                <a:solidFill>
                  <a:schemeClr val="tx1">
                    <a:lumMod val="95000"/>
                    <a:lumOff val="5000"/>
                  </a:schemeClr>
                </a:solidFill>
              </a:rPr>
              <a:t>Danke</a:t>
            </a:r>
            <a:r>
              <a:rPr lang="en-US" sz="4400" b="1" dirty="0" smtClean="0">
                <a:solidFill>
                  <a:schemeClr val="tx1">
                    <a:lumMod val="95000"/>
                    <a:lumOff val="5000"/>
                  </a:schemeClr>
                </a:solidFill>
              </a:rPr>
              <a:t> f</a:t>
            </a:r>
            <a:r>
              <a:rPr lang="de-DE" sz="4400" b="1" dirty="0" err="1" smtClean="0">
                <a:solidFill>
                  <a:schemeClr val="tx1">
                    <a:lumMod val="95000"/>
                    <a:lumOff val="5000"/>
                  </a:schemeClr>
                </a:solidFill>
              </a:rPr>
              <a:t>ür</a:t>
            </a:r>
            <a:r>
              <a:rPr lang="de-DE" sz="4400" b="1" dirty="0" smtClean="0">
                <a:solidFill>
                  <a:schemeClr val="tx1">
                    <a:lumMod val="95000"/>
                    <a:lumOff val="5000"/>
                  </a:schemeClr>
                </a:solidFill>
              </a:rPr>
              <a:t> die Aufmerksamkeit!</a:t>
            </a:r>
            <a:endParaRPr lang="ru-RU" sz="44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7686700" cy="938962"/>
          </a:xfrm>
        </p:spPr>
        <p:txBody>
          <a:bodyPr>
            <a:normAutofit/>
          </a:bodyPr>
          <a:lstStyle/>
          <a:p>
            <a:pPr algn="ctr"/>
            <a:r>
              <a:rPr lang="ru-RU" sz="2400" b="1" dirty="0" smtClean="0">
                <a:solidFill>
                  <a:schemeClr val="tx1"/>
                </a:solidFill>
              </a:rPr>
              <a:t>Личное письмо в формате</a:t>
            </a:r>
            <a:endParaRPr lang="ru-RU" sz="2400" b="1" dirty="0">
              <a:solidFill>
                <a:schemeClr val="tx1"/>
              </a:solidFill>
            </a:endParaRPr>
          </a:p>
        </p:txBody>
      </p:sp>
      <p:sp>
        <p:nvSpPr>
          <p:cNvPr id="3" name="Содержимое 2"/>
          <p:cNvSpPr>
            <a:spLocks noGrp="1"/>
          </p:cNvSpPr>
          <p:nvPr>
            <p:ph idx="1"/>
          </p:nvPr>
        </p:nvSpPr>
        <p:spPr>
          <a:xfrm>
            <a:off x="179512" y="1500174"/>
            <a:ext cx="4320480" cy="2657122"/>
          </a:xfrm>
        </p:spPr>
        <p:style>
          <a:lnRef idx="2">
            <a:schemeClr val="accent4"/>
          </a:lnRef>
          <a:fillRef idx="1">
            <a:schemeClr val="lt1"/>
          </a:fillRef>
          <a:effectRef idx="0">
            <a:schemeClr val="accent4"/>
          </a:effectRef>
          <a:fontRef idx="minor">
            <a:schemeClr val="dk1"/>
          </a:fontRef>
        </p:style>
        <p:txBody>
          <a:bodyPr>
            <a:normAutofit/>
          </a:bodyPr>
          <a:lstStyle/>
          <a:p>
            <a:pPr algn="ctr">
              <a:buNone/>
            </a:pPr>
            <a:r>
              <a:rPr lang="ru-RU" dirty="0" smtClean="0"/>
              <a:t>   ОГЭ</a:t>
            </a:r>
          </a:p>
          <a:p>
            <a:pPr>
              <a:buNone/>
            </a:pPr>
            <a:r>
              <a:rPr lang="ru-RU" dirty="0" smtClean="0"/>
              <a:t>   - объем письма: 100-120 слов (+- 10%)</a:t>
            </a:r>
          </a:p>
          <a:p>
            <a:pPr>
              <a:buNone/>
            </a:pPr>
            <a:r>
              <a:rPr lang="ru-RU" dirty="0" smtClean="0"/>
              <a:t>  - Вопросы другу не обязательны</a:t>
            </a:r>
          </a:p>
        </p:txBody>
      </p:sp>
      <p:pic>
        <p:nvPicPr>
          <p:cNvPr id="2050" name="Picture 2" descr="http://silino.mos.ru/upload/2015-07-sil/google-play-app_11141.png"/>
          <p:cNvPicPr>
            <a:picLocks noChangeAspect="1" noChangeArrowheads="1"/>
          </p:cNvPicPr>
          <p:nvPr/>
        </p:nvPicPr>
        <p:blipFill>
          <a:blip r:embed="rId2" cstate="print"/>
          <a:srcRect/>
          <a:stretch>
            <a:fillRect/>
          </a:stretch>
        </p:blipFill>
        <p:spPr bwMode="auto">
          <a:xfrm>
            <a:off x="5643570" y="0"/>
            <a:ext cx="1668096" cy="1357298"/>
          </a:xfrm>
          <a:prstGeom prst="rect">
            <a:avLst/>
          </a:prstGeom>
          <a:noFill/>
        </p:spPr>
      </p:pic>
      <p:sp>
        <p:nvSpPr>
          <p:cNvPr id="6" name="TextBox 5"/>
          <p:cNvSpPr txBox="1"/>
          <p:nvPr/>
        </p:nvSpPr>
        <p:spPr>
          <a:xfrm>
            <a:off x="4788024" y="1510418"/>
            <a:ext cx="4032448" cy="264687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ru-RU" sz="2600" dirty="0" smtClean="0"/>
              <a:t>ЕГЭ </a:t>
            </a:r>
          </a:p>
          <a:p>
            <a:r>
              <a:rPr lang="ru-RU" sz="2600" dirty="0" smtClean="0"/>
              <a:t>-объем письма: 100-140 слов (+- 10%)</a:t>
            </a:r>
          </a:p>
          <a:p>
            <a:r>
              <a:rPr lang="ru-RU" sz="2600" dirty="0" smtClean="0"/>
              <a:t>- Обязательно нужно задать 3 вопроса другу</a:t>
            </a:r>
          </a:p>
          <a:p>
            <a:endParaRPr lang="ru-RU" dirty="0" smtClean="0"/>
          </a:p>
          <a:p>
            <a:endParaRPr lang="ru-RU" dirty="0"/>
          </a:p>
        </p:txBody>
      </p:sp>
      <p:sp>
        <p:nvSpPr>
          <p:cNvPr id="9" name="Левая фигурная скобка 8"/>
          <p:cNvSpPr/>
          <p:nvPr/>
        </p:nvSpPr>
        <p:spPr>
          <a:xfrm rot="-5400000">
            <a:off x="3953888" y="3332732"/>
            <a:ext cx="1071570" cy="355012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dirty="0"/>
          </a:p>
        </p:txBody>
      </p:sp>
      <p:sp>
        <p:nvSpPr>
          <p:cNvPr id="10" name="TextBox 9"/>
          <p:cNvSpPr txBox="1"/>
          <p:nvPr/>
        </p:nvSpPr>
        <p:spPr>
          <a:xfrm>
            <a:off x="3000364" y="5572140"/>
            <a:ext cx="3429024" cy="830997"/>
          </a:xfrm>
          <a:prstGeom prst="rect">
            <a:avLst/>
          </a:prstGeom>
          <a:noFill/>
        </p:spPr>
        <p:txBody>
          <a:bodyPr wrap="square" rtlCol="0">
            <a:spAutoFit/>
          </a:bodyPr>
          <a:lstStyle/>
          <a:p>
            <a:r>
              <a:rPr lang="ru-RU" sz="2400" dirty="0" smtClean="0"/>
              <a:t>Структура письма</a:t>
            </a:r>
          </a:p>
          <a:p>
            <a:r>
              <a:rPr lang="ru-RU" sz="2400" dirty="0" smtClean="0"/>
              <a:t>Максимум 10 баллов</a:t>
            </a:r>
            <a:endParaRPr lang="ru-RU"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642918"/>
            <a:ext cx="8229600" cy="653210"/>
          </a:xfrm>
        </p:spPr>
        <p:txBody>
          <a:bodyPr>
            <a:noAutofit/>
          </a:bodyPr>
          <a:lstStyle/>
          <a:p>
            <a:pPr algn="ctr"/>
            <a:r>
              <a:rPr lang="ru-RU" sz="2400" b="1" dirty="0" smtClean="0">
                <a:solidFill>
                  <a:schemeClr val="tx1"/>
                </a:solidFill>
              </a:rPr>
              <a:t>Для успешного написания письма личного характера в формате ОГЭ необходимо:</a:t>
            </a:r>
            <a:endParaRPr lang="ru-RU" sz="2400" b="1" dirty="0">
              <a:solidFill>
                <a:schemeClr val="tx1"/>
              </a:solidFill>
            </a:endParaRPr>
          </a:p>
        </p:txBody>
      </p:sp>
      <p:sp>
        <p:nvSpPr>
          <p:cNvPr id="3" name="Содержимое 2"/>
          <p:cNvSpPr>
            <a:spLocks noGrp="1"/>
          </p:cNvSpPr>
          <p:nvPr>
            <p:ph idx="1"/>
          </p:nvPr>
        </p:nvSpPr>
        <p:spPr/>
        <p:txBody>
          <a:bodyPr>
            <a:normAutofit/>
          </a:bodyPr>
          <a:lstStyle/>
          <a:p>
            <a:pPr>
              <a:lnSpc>
                <a:spcPct val="150000"/>
              </a:lnSpc>
            </a:pPr>
            <a:r>
              <a:rPr lang="ru-RU" sz="2400" b="1" i="1" dirty="0" smtClean="0">
                <a:latin typeface="+mj-lt"/>
              </a:rPr>
              <a:t>Решить поставленную </a:t>
            </a:r>
            <a:r>
              <a:rPr lang="ru-RU" sz="2400" b="1" i="1" u="sng" dirty="0" smtClean="0">
                <a:latin typeface="+mj-lt"/>
              </a:rPr>
              <a:t>коммуникативную</a:t>
            </a:r>
            <a:r>
              <a:rPr lang="ru-RU" sz="2400" b="1" i="1" dirty="0" smtClean="0">
                <a:latin typeface="+mj-lt"/>
              </a:rPr>
              <a:t> задачу</a:t>
            </a:r>
            <a:endParaRPr lang="ru-RU" sz="2400" dirty="0" smtClean="0">
              <a:latin typeface="+mj-lt"/>
            </a:endParaRPr>
          </a:p>
          <a:p>
            <a:pPr>
              <a:lnSpc>
                <a:spcPct val="150000"/>
              </a:lnSpc>
            </a:pPr>
            <a:r>
              <a:rPr lang="ru-RU" sz="2400" b="1" i="1" dirty="0" smtClean="0">
                <a:latin typeface="+mj-lt"/>
              </a:rPr>
              <a:t>Соблюдать </a:t>
            </a:r>
            <a:r>
              <a:rPr lang="ru-RU" sz="2400" b="1" i="1" u="sng" dirty="0" err="1" smtClean="0">
                <a:latin typeface="+mj-lt"/>
              </a:rPr>
              <a:t>социокультурную</a:t>
            </a:r>
            <a:r>
              <a:rPr lang="ru-RU" sz="2400" b="1" i="1" dirty="0" smtClean="0">
                <a:latin typeface="+mj-lt"/>
              </a:rPr>
              <a:t> компетенцию</a:t>
            </a:r>
            <a:endParaRPr lang="ru-RU" sz="2400" dirty="0" smtClean="0">
              <a:latin typeface="+mj-lt"/>
            </a:endParaRPr>
          </a:p>
          <a:p>
            <a:pPr>
              <a:lnSpc>
                <a:spcPct val="150000"/>
              </a:lnSpc>
            </a:pPr>
            <a:r>
              <a:rPr lang="ru-RU" sz="2400" b="1" i="1" dirty="0" smtClean="0">
                <a:latin typeface="+mj-lt"/>
              </a:rPr>
              <a:t>Соблюдать </a:t>
            </a:r>
            <a:r>
              <a:rPr lang="ru-RU" sz="2400" b="1" i="1" u="sng" dirty="0" smtClean="0">
                <a:latin typeface="+mj-lt"/>
              </a:rPr>
              <a:t>стиль</a:t>
            </a:r>
            <a:r>
              <a:rPr lang="ru-RU" sz="2400" b="1" i="1" dirty="0" smtClean="0">
                <a:latin typeface="+mj-lt"/>
              </a:rPr>
              <a:t> личного письма</a:t>
            </a:r>
            <a:r>
              <a:rPr lang="ru-RU" sz="2400" dirty="0" smtClean="0">
                <a:latin typeface="+mj-lt"/>
              </a:rPr>
              <a:t> </a:t>
            </a:r>
          </a:p>
          <a:p>
            <a:pPr>
              <a:lnSpc>
                <a:spcPct val="150000"/>
              </a:lnSpc>
            </a:pPr>
            <a:r>
              <a:rPr lang="ru-RU" sz="2400" b="1" i="1" dirty="0" smtClean="0">
                <a:latin typeface="+mj-lt"/>
              </a:rPr>
              <a:t>Соблюдать </a:t>
            </a:r>
            <a:r>
              <a:rPr lang="ru-RU" sz="2400" b="1" i="1" u="sng" dirty="0" smtClean="0">
                <a:latin typeface="+mj-lt"/>
              </a:rPr>
              <a:t>объем</a:t>
            </a:r>
            <a:r>
              <a:rPr lang="ru-RU" sz="2400" dirty="0" smtClean="0">
                <a:latin typeface="+mj-lt"/>
              </a:rPr>
              <a:t> </a:t>
            </a:r>
            <a:endParaRPr lang="ru-RU" sz="2400" dirty="0">
              <a:latin typeface="+mj-lt"/>
            </a:endParaRPr>
          </a:p>
        </p:txBody>
      </p:sp>
      <p:pic>
        <p:nvPicPr>
          <p:cNvPr id="7170" name="Picture 2" descr="http://www.temapenza.ru/media/news/19327/5bdc7cd85eb306cda5b1ba336622e701.jpg"/>
          <p:cNvPicPr>
            <a:picLocks noChangeAspect="1" noChangeArrowheads="1"/>
          </p:cNvPicPr>
          <p:nvPr/>
        </p:nvPicPr>
        <p:blipFill>
          <a:blip r:embed="rId2" cstate="print"/>
          <a:srcRect/>
          <a:stretch>
            <a:fillRect/>
          </a:stretch>
        </p:blipFill>
        <p:spPr bwMode="auto">
          <a:xfrm>
            <a:off x="6182607" y="4797152"/>
            <a:ext cx="2544115" cy="175733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Almaz\Рабочий стол\get_file (1).png"/>
          <p:cNvPicPr>
            <a:picLocks noChangeAspect="1" noChangeArrowheads="1"/>
          </p:cNvPicPr>
          <p:nvPr/>
        </p:nvPicPr>
        <p:blipFill>
          <a:blip r:embed="rId2"/>
          <a:srcRect/>
          <a:stretch>
            <a:fillRect/>
          </a:stretch>
        </p:blipFill>
        <p:spPr bwMode="auto">
          <a:xfrm>
            <a:off x="857224" y="928670"/>
            <a:ext cx="7459762" cy="5832648"/>
          </a:xfrm>
          <a:prstGeom prst="rect">
            <a:avLst/>
          </a:prstGeom>
          <a:noFill/>
        </p:spPr>
      </p:pic>
      <p:sp>
        <p:nvSpPr>
          <p:cNvPr id="6" name="TextBox 5"/>
          <p:cNvSpPr txBox="1"/>
          <p:nvPr/>
        </p:nvSpPr>
        <p:spPr>
          <a:xfrm>
            <a:off x="1142976" y="357166"/>
            <a:ext cx="6215106" cy="461665"/>
          </a:xfrm>
          <a:prstGeom prst="rect">
            <a:avLst/>
          </a:prstGeom>
          <a:noFill/>
        </p:spPr>
        <p:txBody>
          <a:bodyPr wrap="square" rtlCol="0">
            <a:spAutoFit/>
          </a:bodyPr>
          <a:lstStyle/>
          <a:p>
            <a:pPr algn="ctr"/>
            <a:r>
              <a:rPr lang="ru-RU" sz="2400" b="1" dirty="0" smtClean="0"/>
              <a:t>Пример личного письма</a:t>
            </a:r>
            <a:endParaRPr lang="ru-RU"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2852"/>
            <a:ext cx="8686800" cy="6038872"/>
          </a:xfrm>
        </p:spPr>
        <p:txBody>
          <a:bodyPr>
            <a:normAutofit/>
          </a:bodyPr>
          <a:lstStyle/>
          <a:p>
            <a:pPr algn="ctr">
              <a:buNone/>
            </a:pPr>
            <a:r>
              <a:rPr lang="en-US" sz="2400" b="1" dirty="0" smtClean="0">
                <a:latin typeface="+mj-lt"/>
              </a:rPr>
              <a:t> </a:t>
            </a:r>
            <a:r>
              <a:rPr lang="ru-RU" sz="2400" b="1" dirty="0" smtClean="0">
                <a:latin typeface="+mj-lt"/>
              </a:rPr>
              <a:t>Соотнеси названия частей личного письма с их расположением на схеме:</a:t>
            </a:r>
          </a:p>
          <a:p>
            <a:pPr>
              <a:buNone/>
            </a:pPr>
            <a:r>
              <a:rPr lang="en-US" sz="1800" dirty="0" smtClean="0"/>
              <a:t>                                                                                                                       b)                                                                                                                                                </a:t>
            </a:r>
            <a:endParaRPr lang="ru-RU" sz="1800" dirty="0" smtClean="0"/>
          </a:p>
          <a:p>
            <a:pPr marL="0" indent="0">
              <a:buNone/>
            </a:pPr>
            <a:r>
              <a:rPr lang="ru-RU" sz="1800" b="1" dirty="0" smtClean="0"/>
              <a:t>       1</a:t>
            </a:r>
            <a:r>
              <a:rPr lang="ru-RU" sz="1800" b="1" dirty="0" smtClean="0"/>
              <a:t>) город, дата;</a:t>
            </a:r>
          </a:p>
          <a:p>
            <a:pPr marL="0" indent="0">
              <a:buNone/>
            </a:pPr>
            <a:r>
              <a:rPr lang="ru-RU" sz="1800" b="1" dirty="0" smtClean="0"/>
              <a:t>       2</a:t>
            </a:r>
            <a:r>
              <a:rPr lang="ru-RU" sz="1800" b="1" dirty="0" smtClean="0"/>
              <a:t>) ссылка на предыдущие контакты;</a:t>
            </a:r>
          </a:p>
          <a:p>
            <a:pPr marL="0" indent="0">
              <a:buNone/>
            </a:pPr>
            <a:r>
              <a:rPr lang="ru-RU" sz="1800" b="1" dirty="0" smtClean="0"/>
              <a:t>       3</a:t>
            </a:r>
            <a:r>
              <a:rPr lang="ru-RU" sz="1800" b="1" dirty="0" smtClean="0"/>
              <a:t>) подпись;</a:t>
            </a:r>
          </a:p>
          <a:p>
            <a:pPr marL="0" indent="0">
              <a:buNone/>
            </a:pPr>
            <a:r>
              <a:rPr lang="ru-RU" sz="1800" b="1" dirty="0" smtClean="0"/>
              <a:t>       4</a:t>
            </a:r>
            <a:r>
              <a:rPr lang="ru-RU" sz="1800" b="1" dirty="0" smtClean="0"/>
              <a:t>) основная часть (ответы на вопросы </a:t>
            </a:r>
            <a:endParaRPr lang="ru-RU" sz="1800" b="1" dirty="0" smtClean="0"/>
          </a:p>
          <a:p>
            <a:pPr marL="0" indent="0">
              <a:buNone/>
            </a:pPr>
            <a:r>
              <a:rPr lang="ru-RU" sz="1800" b="1" dirty="0"/>
              <a:t> </a:t>
            </a:r>
            <a:r>
              <a:rPr lang="ru-RU" sz="1800" b="1" dirty="0" smtClean="0"/>
              <a:t>           </a:t>
            </a:r>
            <a:r>
              <a:rPr lang="ru-RU" sz="1800" b="1" dirty="0" smtClean="0"/>
              <a:t>друга</a:t>
            </a:r>
            <a:r>
              <a:rPr lang="ru-RU" sz="1800" b="1" dirty="0" smtClean="0"/>
              <a:t>, </a:t>
            </a:r>
            <a:r>
              <a:rPr lang="ru-RU" sz="1800" b="1" dirty="0" smtClean="0"/>
              <a:t>запрос информации</a:t>
            </a:r>
            <a:r>
              <a:rPr lang="ru-RU" sz="1800" b="1" dirty="0" smtClean="0"/>
              <a:t>;</a:t>
            </a:r>
          </a:p>
          <a:p>
            <a:pPr marL="0" indent="0">
              <a:buNone/>
            </a:pPr>
            <a:r>
              <a:rPr lang="ru-RU" sz="1800" b="1" dirty="0" smtClean="0"/>
              <a:t>       5</a:t>
            </a:r>
            <a:r>
              <a:rPr lang="ru-RU" sz="1800" b="1" dirty="0" smtClean="0"/>
              <a:t>) упоминание о дальнейших контактах);</a:t>
            </a:r>
          </a:p>
          <a:p>
            <a:pPr marL="0" indent="0">
              <a:buNone/>
            </a:pPr>
            <a:r>
              <a:rPr lang="ru-RU" sz="1800" b="1" dirty="0" smtClean="0"/>
              <a:t>       6</a:t>
            </a:r>
            <a:r>
              <a:rPr lang="ru-RU" sz="1800" b="1" dirty="0" smtClean="0"/>
              <a:t>) завершающая фраза;</a:t>
            </a:r>
          </a:p>
          <a:p>
            <a:pPr marL="0" indent="0">
              <a:buNone/>
            </a:pPr>
            <a:r>
              <a:rPr lang="ru-RU" sz="1800" b="1" dirty="0" smtClean="0"/>
              <a:t>       7</a:t>
            </a:r>
            <a:r>
              <a:rPr lang="ru-RU" sz="1800" b="1" dirty="0" smtClean="0"/>
              <a:t>) обращение.</a:t>
            </a:r>
            <a:endParaRPr lang="ru-RU" sz="1800" b="1" dirty="0"/>
          </a:p>
        </p:txBody>
      </p:sp>
      <p:graphicFrame>
        <p:nvGraphicFramePr>
          <p:cNvPr id="4" name="Таблица 3"/>
          <p:cNvGraphicFramePr>
            <a:graphicFrameLocks noGrp="1"/>
          </p:cNvGraphicFramePr>
          <p:nvPr/>
        </p:nvGraphicFramePr>
        <p:xfrm>
          <a:off x="4929190" y="1214422"/>
          <a:ext cx="1690678" cy="365760"/>
        </p:xfrm>
        <a:graphic>
          <a:graphicData uri="http://schemas.openxmlformats.org/drawingml/2006/table">
            <a:tbl>
              <a:tblPr firstRow="1" bandRow="1">
                <a:tableStyleId>{5C22544A-7EE6-4342-B048-85BDC9FD1C3A}</a:tableStyleId>
              </a:tblPr>
              <a:tblGrid>
                <a:gridCol w="1690678"/>
              </a:tblGrid>
              <a:tr h="294322">
                <a:tc>
                  <a:txBody>
                    <a:bodyPr/>
                    <a:lstStyle/>
                    <a:p>
                      <a:r>
                        <a:rPr lang="en-US" dirty="0" smtClean="0"/>
                        <a:t>a)</a:t>
                      </a:r>
                      <a:endParaRPr lang="ru-RU" dirty="0"/>
                    </a:p>
                  </a:txBody>
                  <a:tcPr/>
                </a:tc>
              </a:tr>
            </a:tbl>
          </a:graphicData>
        </a:graphic>
      </p:graphicFrame>
      <p:cxnSp>
        <p:nvCxnSpPr>
          <p:cNvPr id="6" name="Прямая соединительная линия 5"/>
          <p:cNvCxnSpPr/>
          <p:nvPr/>
        </p:nvCxnSpPr>
        <p:spPr>
          <a:xfrm>
            <a:off x="6786578" y="1214422"/>
            <a:ext cx="1071570" cy="1588"/>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Таблица 6"/>
          <p:cNvGraphicFramePr>
            <a:graphicFrameLocks noGrp="1"/>
          </p:cNvGraphicFramePr>
          <p:nvPr/>
        </p:nvGraphicFramePr>
        <p:xfrm>
          <a:off x="4929190" y="1643050"/>
          <a:ext cx="3071834" cy="365760"/>
        </p:xfrm>
        <a:graphic>
          <a:graphicData uri="http://schemas.openxmlformats.org/drawingml/2006/table">
            <a:tbl>
              <a:tblPr firstRow="1" bandRow="1">
                <a:tableStyleId>{5C22544A-7EE6-4342-B048-85BDC9FD1C3A}</a:tableStyleId>
              </a:tblPr>
              <a:tblGrid>
                <a:gridCol w="3071834"/>
              </a:tblGrid>
              <a:tr h="317488">
                <a:tc>
                  <a:txBody>
                    <a:bodyPr/>
                    <a:lstStyle/>
                    <a:p>
                      <a:r>
                        <a:rPr lang="en-US" dirty="0" smtClean="0"/>
                        <a:t>c)</a:t>
                      </a:r>
                      <a:endParaRPr lang="ru-RU" dirty="0"/>
                    </a:p>
                  </a:txBody>
                  <a:tcPr/>
                </a:tc>
              </a:tr>
            </a:tbl>
          </a:graphicData>
        </a:graphic>
      </p:graphicFrame>
      <p:graphicFrame>
        <p:nvGraphicFramePr>
          <p:cNvPr id="8" name="Таблица 7"/>
          <p:cNvGraphicFramePr>
            <a:graphicFrameLocks noGrp="1"/>
          </p:cNvGraphicFramePr>
          <p:nvPr/>
        </p:nvGraphicFramePr>
        <p:xfrm>
          <a:off x="4929190" y="2143116"/>
          <a:ext cx="3190876" cy="1603372"/>
        </p:xfrm>
        <a:graphic>
          <a:graphicData uri="http://schemas.openxmlformats.org/drawingml/2006/table">
            <a:tbl>
              <a:tblPr firstRow="1" bandRow="1">
                <a:tableStyleId>{5C22544A-7EE6-4342-B048-85BDC9FD1C3A}</a:tableStyleId>
              </a:tblPr>
              <a:tblGrid>
                <a:gridCol w="3190876"/>
              </a:tblGrid>
              <a:tr h="1603372">
                <a:tc>
                  <a:txBody>
                    <a:bodyPr/>
                    <a:lstStyle/>
                    <a:p>
                      <a:r>
                        <a:rPr lang="en-US" dirty="0" smtClean="0"/>
                        <a:t>d)</a:t>
                      </a:r>
                      <a:endParaRPr lang="ru-RU" dirty="0"/>
                    </a:p>
                  </a:txBody>
                  <a:tcPr/>
                </a:tc>
              </a:tr>
            </a:tbl>
          </a:graphicData>
        </a:graphic>
      </p:graphicFrame>
      <p:graphicFrame>
        <p:nvGraphicFramePr>
          <p:cNvPr id="9" name="Таблица 8"/>
          <p:cNvGraphicFramePr>
            <a:graphicFrameLocks noGrp="1"/>
          </p:cNvGraphicFramePr>
          <p:nvPr/>
        </p:nvGraphicFramePr>
        <p:xfrm>
          <a:off x="4929190" y="3786190"/>
          <a:ext cx="3214710" cy="437198"/>
        </p:xfrm>
        <a:graphic>
          <a:graphicData uri="http://schemas.openxmlformats.org/drawingml/2006/table">
            <a:tbl>
              <a:tblPr firstRow="1" bandRow="1">
                <a:tableStyleId>{5C22544A-7EE6-4342-B048-85BDC9FD1C3A}</a:tableStyleId>
              </a:tblPr>
              <a:tblGrid>
                <a:gridCol w="3214710"/>
              </a:tblGrid>
              <a:tr h="437198">
                <a:tc>
                  <a:txBody>
                    <a:bodyPr/>
                    <a:lstStyle/>
                    <a:p>
                      <a:r>
                        <a:rPr lang="en-US" dirty="0" smtClean="0"/>
                        <a:t>e)</a:t>
                      </a:r>
                      <a:endParaRPr lang="ru-RU" dirty="0"/>
                    </a:p>
                  </a:txBody>
                  <a:tcPr/>
                </a:tc>
              </a:tr>
            </a:tbl>
          </a:graphicData>
        </a:graphic>
      </p:graphicFrame>
      <p:graphicFrame>
        <p:nvGraphicFramePr>
          <p:cNvPr id="10" name="Таблица 9"/>
          <p:cNvGraphicFramePr>
            <a:graphicFrameLocks noGrp="1"/>
          </p:cNvGraphicFramePr>
          <p:nvPr/>
        </p:nvGraphicFramePr>
        <p:xfrm>
          <a:off x="4929190" y="4357694"/>
          <a:ext cx="1928826" cy="428628"/>
        </p:xfrm>
        <a:graphic>
          <a:graphicData uri="http://schemas.openxmlformats.org/drawingml/2006/table">
            <a:tbl>
              <a:tblPr firstRow="1" bandRow="1">
                <a:tableStyleId>{5C22544A-7EE6-4342-B048-85BDC9FD1C3A}</a:tableStyleId>
              </a:tblPr>
              <a:tblGrid>
                <a:gridCol w="1928826"/>
              </a:tblGrid>
              <a:tr h="428628">
                <a:tc>
                  <a:txBody>
                    <a:bodyPr/>
                    <a:lstStyle/>
                    <a:p>
                      <a:r>
                        <a:rPr lang="en-US" dirty="0" smtClean="0"/>
                        <a:t>f)</a:t>
                      </a:r>
                      <a:endParaRPr lang="ru-RU" dirty="0"/>
                    </a:p>
                  </a:txBody>
                  <a:tcPr/>
                </a:tc>
              </a:tr>
            </a:tbl>
          </a:graphicData>
        </a:graphic>
      </p:graphicFrame>
      <p:graphicFrame>
        <p:nvGraphicFramePr>
          <p:cNvPr id="11" name="Таблица 10"/>
          <p:cNvGraphicFramePr>
            <a:graphicFrameLocks noGrp="1"/>
          </p:cNvGraphicFramePr>
          <p:nvPr/>
        </p:nvGraphicFramePr>
        <p:xfrm>
          <a:off x="4929190" y="4929198"/>
          <a:ext cx="1928826" cy="370840"/>
        </p:xfrm>
        <a:graphic>
          <a:graphicData uri="http://schemas.openxmlformats.org/drawingml/2006/table">
            <a:tbl>
              <a:tblPr firstRow="1" bandRow="1">
                <a:tableStyleId>{5C22544A-7EE6-4342-B048-85BDC9FD1C3A}</a:tableStyleId>
              </a:tblPr>
              <a:tblGrid>
                <a:gridCol w="1928826"/>
              </a:tblGrid>
              <a:tr h="370840">
                <a:tc>
                  <a:txBody>
                    <a:bodyPr/>
                    <a:lstStyle/>
                    <a:p>
                      <a:r>
                        <a:rPr lang="en-US" dirty="0" smtClean="0"/>
                        <a:t>g)</a:t>
                      </a:r>
                      <a:endParaRPr lang="ru-RU" dirty="0"/>
                    </a:p>
                  </a:txBody>
                  <a:tcPr/>
                </a:tc>
              </a:tr>
            </a:tbl>
          </a:graphicData>
        </a:graphic>
      </p:graphicFrame>
      <p:cxnSp>
        <p:nvCxnSpPr>
          <p:cNvPr id="13" name="Прямая соединительная линия 12"/>
          <p:cNvCxnSpPr/>
          <p:nvPr/>
        </p:nvCxnSpPr>
        <p:spPr>
          <a:xfrm>
            <a:off x="6786578" y="1214422"/>
            <a:ext cx="1071570" cy="1588"/>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4" name="Таблица 13"/>
          <p:cNvGraphicFramePr>
            <a:graphicFrameLocks noGrp="1"/>
          </p:cNvGraphicFramePr>
          <p:nvPr/>
        </p:nvGraphicFramePr>
        <p:xfrm>
          <a:off x="357158" y="5929330"/>
          <a:ext cx="6095999" cy="73152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21471">
                <a:tc>
                  <a:txBody>
                    <a:bodyPr/>
                    <a:lstStyle/>
                    <a:p>
                      <a:r>
                        <a:rPr lang="en-US" dirty="0" smtClean="0"/>
                        <a:t>1</a:t>
                      </a:r>
                      <a:endParaRPr lang="ru-RU" dirty="0"/>
                    </a:p>
                  </a:txBody>
                  <a:tcPr/>
                </a:tc>
                <a:tc>
                  <a:txBody>
                    <a:bodyPr/>
                    <a:lstStyle/>
                    <a:p>
                      <a:r>
                        <a:rPr lang="en-US" dirty="0" smtClean="0"/>
                        <a:t>2</a:t>
                      </a:r>
                      <a:endParaRPr lang="ru-RU" dirty="0"/>
                    </a:p>
                  </a:txBody>
                  <a:tcPr/>
                </a:tc>
                <a:tc>
                  <a:txBody>
                    <a:bodyPr/>
                    <a:lstStyle/>
                    <a:p>
                      <a:r>
                        <a:rPr lang="en-US" dirty="0" smtClean="0"/>
                        <a:t>3</a:t>
                      </a:r>
                      <a:endParaRPr lang="ru-RU" dirty="0"/>
                    </a:p>
                  </a:txBody>
                  <a:tcPr/>
                </a:tc>
                <a:tc>
                  <a:txBody>
                    <a:bodyPr/>
                    <a:lstStyle/>
                    <a:p>
                      <a:r>
                        <a:rPr lang="en-US" dirty="0" smtClean="0"/>
                        <a:t>4</a:t>
                      </a:r>
                      <a:endParaRPr lang="ru-RU" dirty="0"/>
                    </a:p>
                  </a:txBody>
                  <a:tcPr/>
                </a:tc>
                <a:tc>
                  <a:txBody>
                    <a:bodyPr/>
                    <a:lstStyle/>
                    <a:p>
                      <a:r>
                        <a:rPr lang="en-US" dirty="0" smtClean="0"/>
                        <a:t>5</a:t>
                      </a:r>
                      <a:endParaRPr lang="ru-RU" dirty="0"/>
                    </a:p>
                  </a:txBody>
                  <a:tcPr/>
                </a:tc>
                <a:tc>
                  <a:txBody>
                    <a:bodyPr/>
                    <a:lstStyle/>
                    <a:p>
                      <a:r>
                        <a:rPr lang="en-US" dirty="0" smtClean="0"/>
                        <a:t>6</a:t>
                      </a:r>
                      <a:endParaRPr lang="ru-RU" dirty="0"/>
                    </a:p>
                  </a:txBody>
                  <a:tcPr/>
                </a:tc>
                <a:tc>
                  <a:txBody>
                    <a:bodyPr/>
                    <a:lstStyle/>
                    <a:p>
                      <a:r>
                        <a:rPr lang="en-US" dirty="0" smtClean="0"/>
                        <a:t>7</a:t>
                      </a:r>
                      <a:endParaRPr lang="ru-RU" dirty="0"/>
                    </a:p>
                  </a:txBody>
                  <a:tcPr/>
                </a:tc>
              </a:tr>
              <a:tr h="321471">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1428736"/>
            <a:ext cx="4329114" cy="5429264"/>
          </a:xfrm>
        </p:spPr>
        <p:txBody>
          <a:bodyPr>
            <a:normAutofit fontScale="40000" lnSpcReduction="20000"/>
          </a:bodyPr>
          <a:lstStyle/>
          <a:p>
            <a:pPr algn="r">
              <a:buNone/>
            </a:pPr>
            <a:r>
              <a:rPr lang="en-US" sz="2800" dirty="0" err="1" smtClean="0"/>
              <a:t>Windisch</a:t>
            </a:r>
            <a:r>
              <a:rPr lang="en-US" sz="2800" dirty="0" smtClean="0"/>
              <a:t>, 1.August 2013</a:t>
            </a:r>
          </a:p>
          <a:p>
            <a:pPr algn="r">
              <a:buNone/>
            </a:pPr>
            <a:endParaRPr lang="en-US" sz="2800" dirty="0" smtClean="0"/>
          </a:p>
          <a:p>
            <a:pPr algn="r">
              <a:buNone/>
            </a:pPr>
            <a:r>
              <a:rPr lang="en-US" sz="2800" dirty="0" smtClean="0"/>
              <a:t> </a:t>
            </a:r>
          </a:p>
          <a:p>
            <a:pPr>
              <a:buNone/>
            </a:pPr>
            <a:r>
              <a:rPr lang="en-US" sz="2800" dirty="0" smtClean="0"/>
              <a:t>      </a:t>
            </a:r>
            <a:r>
              <a:rPr lang="en-US" sz="2800" dirty="0" err="1" smtClean="0"/>
              <a:t>Liebe</a:t>
            </a:r>
            <a:r>
              <a:rPr lang="en-US" sz="2800" dirty="0" smtClean="0"/>
              <a:t> </a:t>
            </a:r>
            <a:r>
              <a:rPr lang="en-US" sz="2800" dirty="0" err="1" smtClean="0"/>
              <a:t>Beate</a:t>
            </a:r>
            <a:r>
              <a:rPr lang="en-US" sz="2800" dirty="0" smtClean="0"/>
              <a:t> </a:t>
            </a:r>
          </a:p>
          <a:p>
            <a:pPr>
              <a:buNone/>
            </a:pPr>
            <a:r>
              <a:rPr lang="en-US" sz="2800" dirty="0" smtClean="0"/>
              <a:t>       </a:t>
            </a:r>
          </a:p>
          <a:p>
            <a:pPr>
              <a:lnSpc>
                <a:spcPct val="170000"/>
              </a:lnSpc>
              <a:buNone/>
            </a:pPr>
            <a:r>
              <a:rPr lang="de-DE" sz="2800" dirty="0" smtClean="0"/>
              <a:t>            Vielen Dank für deinen lieben Brief und das beigelegte Geschenk. Ich habe mich sehr gefreut und frage das Freundschaftsband Tag und Nacht. </a:t>
            </a:r>
          </a:p>
          <a:p>
            <a:pPr>
              <a:lnSpc>
                <a:spcPct val="170000"/>
              </a:lnSpc>
              <a:buNone/>
            </a:pPr>
            <a:r>
              <a:rPr lang="de-DE" sz="2800" dirty="0" smtClean="0"/>
              <a:t>           Morgen kommt es natürlich auch mit auf die Schulreise. Wir gehen in einen Tierpark, in dem wir Hirsche, Wölfe, Bären, Luchse und Greifvögel aus nächster Nähe beobachten können. Viele Waldtiere laufen da ganz frei herum. Ich freue mich riesig. Magst du Tiere eigentlich so sehr wie ich? </a:t>
            </a:r>
          </a:p>
          <a:p>
            <a:pPr>
              <a:lnSpc>
                <a:spcPct val="170000"/>
              </a:lnSpc>
              <a:buNone/>
            </a:pPr>
            <a:r>
              <a:rPr lang="de-DE" sz="2800" dirty="0" smtClean="0"/>
              <a:t>           Du hast mich gefragt, ob wir in der Schule auch reiten können. Leider gibt es diese Möglichkeit bei uns nicht. Aber in den Ferien haben mir meine Eltern versprochen, dass ich eine Reitschule besuchen darf. Wann habt ihr eigentlich Ferien? </a:t>
            </a:r>
          </a:p>
          <a:p>
            <a:endParaRPr lang="de-DE" sz="2800" dirty="0" smtClean="0"/>
          </a:p>
          <a:p>
            <a:pPr>
              <a:buNone/>
            </a:pPr>
            <a:r>
              <a:rPr lang="de-DE" sz="2800" dirty="0" smtClean="0"/>
              <a:t>           Ich bin gespannt auf deinen Brief. Antworte bitte schnell. </a:t>
            </a:r>
          </a:p>
          <a:p>
            <a:endParaRPr lang="en-US" sz="2800" dirty="0" smtClean="0"/>
          </a:p>
          <a:p>
            <a:pPr>
              <a:buNone/>
            </a:pPr>
            <a:r>
              <a:rPr lang="en-US" sz="2800" dirty="0" smtClean="0"/>
              <a:t>         </a:t>
            </a:r>
            <a:r>
              <a:rPr lang="en-US" sz="2800" dirty="0" err="1" smtClean="0"/>
              <a:t>Herzliche</a:t>
            </a:r>
            <a:r>
              <a:rPr lang="en-US" sz="2800" dirty="0" smtClean="0"/>
              <a:t> </a:t>
            </a:r>
            <a:r>
              <a:rPr lang="en-US" sz="2800" dirty="0" err="1" smtClean="0"/>
              <a:t>Grüße</a:t>
            </a:r>
            <a:r>
              <a:rPr lang="en-US" sz="2800" dirty="0" smtClean="0"/>
              <a:t> </a:t>
            </a:r>
          </a:p>
          <a:p>
            <a:endParaRPr lang="en-US" sz="2800" dirty="0" smtClean="0"/>
          </a:p>
          <a:p>
            <a:pPr>
              <a:buNone/>
            </a:pPr>
            <a:r>
              <a:rPr lang="en-US" sz="2800" dirty="0" smtClean="0"/>
              <a:t>         </a:t>
            </a:r>
            <a:r>
              <a:rPr lang="en-US" sz="2800" dirty="0" err="1" smtClean="0"/>
              <a:t>Deine</a:t>
            </a:r>
            <a:r>
              <a:rPr lang="en-US" sz="2800" dirty="0" smtClean="0"/>
              <a:t> Anna. </a:t>
            </a:r>
          </a:p>
          <a:p>
            <a:endParaRPr lang="de-DE" dirty="0" smtClean="0"/>
          </a:p>
        </p:txBody>
      </p:sp>
      <p:sp>
        <p:nvSpPr>
          <p:cNvPr id="6" name="Стрелка влево 5"/>
          <p:cNvSpPr/>
          <p:nvPr/>
        </p:nvSpPr>
        <p:spPr>
          <a:xfrm>
            <a:off x="4643438" y="1285860"/>
            <a:ext cx="3429024" cy="500066"/>
          </a:xfrm>
          <a:prstGeom prst="leftArrow">
            <a:avLst/>
          </a:prstGeom>
          <a:solidFill>
            <a:schemeClr val="bg1">
              <a:alpha val="5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лево 7"/>
          <p:cNvSpPr/>
          <p:nvPr/>
        </p:nvSpPr>
        <p:spPr>
          <a:xfrm>
            <a:off x="1428728" y="1785926"/>
            <a:ext cx="2857520" cy="571504"/>
          </a:xfrm>
          <a:prstGeom prst="leftArrow">
            <a:avLst/>
          </a:prstGeom>
          <a:solidFill>
            <a:schemeClr val="bg1">
              <a:alpha val="6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лево 8"/>
          <p:cNvSpPr/>
          <p:nvPr/>
        </p:nvSpPr>
        <p:spPr>
          <a:xfrm>
            <a:off x="4714876" y="3357562"/>
            <a:ext cx="3121548" cy="1143008"/>
          </a:xfrm>
          <a:prstGeom prst="leftArrow">
            <a:avLst/>
          </a:prstGeom>
          <a:solidFill>
            <a:schemeClr val="bg1">
              <a:alpha val="5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лево 9"/>
          <p:cNvSpPr/>
          <p:nvPr/>
        </p:nvSpPr>
        <p:spPr>
          <a:xfrm>
            <a:off x="4357686" y="5357826"/>
            <a:ext cx="2714644" cy="57150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лево 10"/>
          <p:cNvSpPr/>
          <p:nvPr/>
        </p:nvSpPr>
        <p:spPr>
          <a:xfrm>
            <a:off x="1857356" y="5786454"/>
            <a:ext cx="1928826" cy="500066"/>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лево 11"/>
          <p:cNvSpPr/>
          <p:nvPr/>
        </p:nvSpPr>
        <p:spPr>
          <a:xfrm>
            <a:off x="1571604" y="6143644"/>
            <a:ext cx="1857388" cy="42862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TextBox 13"/>
          <p:cNvSpPr txBox="1"/>
          <p:nvPr/>
        </p:nvSpPr>
        <p:spPr>
          <a:xfrm>
            <a:off x="214282" y="71414"/>
            <a:ext cx="8429684" cy="1200329"/>
          </a:xfrm>
          <a:prstGeom prst="rect">
            <a:avLst/>
          </a:prstGeom>
          <a:noFill/>
        </p:spPr>
        <p:txBody>
          <a:bodyPr wrap="square" rtlCol="0">
            <a:spAutoFit/>
          </a:bodyPr>
          <a:lstStyle/>
          <a:p>
            <a:r>
              <a:rPr lang="ru-RU" sz="2400" b="1" dirty="0" smtClean="0">
                <a:latin typeface="+mj-lt"/>
              </a:rPr>
              <a:t>1. Образуй слова из слогов: </a:t>
            </a:r>
            <a:r>
              <a:rPr lang="en-US" sz="2400" b="1" dirty="0" smtClean="0">
                <a:latin typeface="+mj-lt"/>
              </a:rPr>
              <a:t>An-Brief-</a:t>
            </a:r>
            <a:r>
              <a:rPr lang="en-US" sz="2400" b="1" dirty="0" err="1" smtClean="0">
                <a:latin typeface="+mj-lt"/>
              </a:rPr>
              <a:t>Da</a:t>
            </a:r>
            <a:r>
              <a:rPr lang="en-US" sz="2400" b="1" dirty="0" smtClean="0">
                <a:latin typeface="+mj-lt"/>
              </a:rPr>
              <a:t>-de-for-</a:t>
            </a:r>
            <a:r>
              <a:rPr lang="en-US" sz="2400" b="1" dirty="0" err="1" smtClean="0">
                <a:latin typeface="+mj-lt"/>
              </a:rPr>
              <a:t>Gru</a:t>
            </a:r>
            <a:r>
              <a:rPr lang="de-DE" sz="2400" b="1" dirty="0" smtClean="0">
                <a:latin typeface="+mj-lt"/>
              </a:rPr>
              <a:t>ß</a:t>
            </a:r>
            <a:r>
              <a:rPr lang="tt-RU" sz="2400" b="1" dirty="0" smtClean="0">
                <a:latin typeface="+mj-lt"/>
              </a:rPr>
              <a:t>-</a:t>
            </a:r>
            <a:r>
              <a:rPr lang="en-US" sz="2400" b="1" dirty="0" err="1" smtClean="0">
                <a:latin typeface="+mj-lt"/>
              </a:rPr>
              <a:t>mel</a:t>
            </a:r>
            <a:r>
              <a:rPr lang="en-US" sz="2400" b="1" dirty="0" smtClean="0">
                <a:latin typeface="+mj-lt"/>
              </a:rPr>
              <a:t>-Ort-re-</a:t>
            </a:r>
            <a:r>
              <a:rPr lang="en-US" sz="2400" b="1" dirty="0" err="1" smtClean="0">
                <a:latin typeface="+mj-lt"/>
              </a:rPr>
              <a:t>satz</a:t>
            </a:r>
            <a:r>
              <a:rPr lang="en-US" sz="2400" b="1" dirty="0" smtClean="0">
                <a:latin typeface="+mj-lt"/>
              </a:rPr>
              <a:t>-</a:t>
            </a:r>
            <a:r>
              <a:rPr lang="en-US" sz="2400" b="1" dirty="0" err="1" smtClean="0">
                <a:latin typeface="+mj-lt"/>
              </a:rPr>
              <a:t>Schluss</a:t>
            </a:r>
            <a:r>
              <a:rPr lang="en-US" sz="2400" b="1" dirty="0" smtClean="0">
                <a:latin typeface="+mj-lt"/>
              </a:rPr>
              <a:t>-</a:t>
            </a:r>
            <a:r>
              <a:rPr lang="en-US" sz="2400" b="1" dirty="0" err="1" smtClean="0">
                <a:latin typeface="+mj-lt"/>
              </a:rPr>
              <a:t>schrift</a:t>
            </a:r>
            <a:r>
              <a:rPr lang="en-US" sz="2400" b="1" dirty="0" smtClean="0">
                <a:latin typeface="+mj-lt"/>
              </a:rPr>
              <a:t>-</a:t>
            </a:r>
            <a:r>
              <a:rPr lang="en-US" sz="2400" b="1" dirty="0" err="1" smtClean="0">
                <a:latin typeface="+mj-lt"/>
              </a:rPr>
              <a:t>ter</a:t>
            </a:r>
            <a:r>
              <a:rPr lang="en-US" sz="2400" b="1" dirty="0" smtClean="0">
                <a:latin typeface="+mj-lt"/>
              </a:rPr>
              <a:t>-text-</a:t>
            </a:r>
            <a:r>
              <a:rPr lang="en-US" sz="2400" b="1" dirty="0" err="1" smtClean="0">
                <a:latin typeface="+mj-lt"/>
              </a:rPr>
              <a:t>tum</a:t>
            </a:r>
            <a:r>
              <a:rPr lang="en-US" sz="2400" b="1" dirty="0" smtClean="0">
                <a:latin typeface="+mj-lt"/>
              </a:rPr>
              <a:t>-Un-und</a:t>
            </a:r>
            <a:endParaRPr lang="ru-RU" sz="2400" b="1" dirty="0" smtClean="0">
              <a:latin typeface="+mj-lt"/>
            </a:endParaRPr>
          </a:p>
          <a:p>
            <a:r>
              <a:rPr lang="ru-RU" sz="2400" b="1" dirty="0" smtClean="0">
                <a:latin typeface="+mj-lt"/>
              </a:rPr>
              <a:t>2. Соотнеси название частей письма</a:t>
            </a:r>
            <a:endParaRPr lang="ru-RU" sz="2400" b="1"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653210"/>
          </a:xfrm>
        </p:spPr>
        <p:txBody>
          <a:bodyPr>
            <a:normAutofit/>
          </a:bodyPr>
          <a:lstStyle/>
          <a:p>
            <a:pPr algn="ctr"/>
            <a:r>
              <a:rPr lang="en-US" sz="2400" b="1" u="sng" dirty="0" smtClean="0">
                <a:solidFill>
                  <a:schemeClr val="tx1"/>
                </a:solidFill>
              </a:rPr>
              <a:t>Ort und Datum</a:t>
            </a:r>
            <a:endParaRPr lang="ru-RU" sz="2400" b="1" u="sng" dirty="0">
              <a:solidFill>
                <a:schemeClr val="tx1"/>
              </a:solidFill>
            </a:endParaRPr>
          </a:p>
        </p:txBody>
      </p:sp>
      <p:sp>
        <p:nvSpPr>
          <p:cNvPr id="3" name="Содержимое 2"/>
          <p:cNvSpPr>
            <a:spLocks noGrp="1"/>
          </p:cNvSpPr>
          <p:nvPr>
            <p:ph idx="1"/>
          </p:nvPr>
        </p:nvSpPr>
        <p:spPr>
          <a:xfrm>
            <a:off x="428596" y="1071546"/>
            <a:ext cx="8229600" cy="4817748"/>
          </a:xfrm>
        </p:spPr>
        <p:txBody>
          <a:bodyPr>
            <a:normAutofit fontScale="47500" lnSpcReduction="20000"/>
          </a:bodyPr>
          <a:lstStyle/>
          <a:p>
            <a:endParaRPr lang="ru-RU" dirty="0" smtClean="0"/>
          </a:p>
          <a:p>
            <a:endParaRPr lang="ru-RU" b="1" dirty="0" smtClean="0"/>
          </a:p>
          <a:p>
            <a:pPr>
              <a:buNone/>
            </a:pPr>
            <a:endParaRPr lang="ru-RU" sz="3400" b="1" dirty="0" smtClean="0">
              <a:latin typeface="+mj-lt"/>
            </a:endParaRPr>
          </a:p>
          <a:p>
            <a:r>
              <a:rPr lang="ru-RU" sz="3400" b="1" dirty="0" err="1" smtClean="0">
                <a:latin typeface="+mj-lt"/>
              </a:rPr>
              <a:t>Ка</a:t>
            </a:r>
            <a:r>
              <a:rPr lang="en-US" sz="3400" b="1" dirty="0" smtClean="0">
                <a:latin typeface="+mj-lt"/>
              </a:rPr>
              <a:t>san, den 28.November 2016</a:t>
            </a:r>
          </a:p>
          <a:p>
            <a:endParaRPr lang="ru-RU" sz="3400" b="1" dirty="0" smtClean="0">
              <a:latin typeface="+mj-lt"/>
            </a:endParaRPr>
          </a:p>
          <a:p>
            <a:r>
              <a:rPr lang="en-US" sz="3400" b="1" dirty="0" err="1" smtClean="0">
                <a:latin typeface="+mj-lt"/>
              </a:rPr>
              <a:t>Kasan</a:t>
            </a:r>
            <a:r>
              <a:rPr lang="en-US" sz="3400" b="1" dirty="0" smtClean="0">
                <a:latin typeface="+mj-lt"/>
              </a:rPr>
              <a:t>, 28. November 2016 </a:t>
            </a:r>
          </a:p>
          <a:p>
            <a:endParaRPr lang="ru-RU" sz="3400" b="1" dirty="0" smtClean="0">
              <a:latin typeface="+mj-lt"/>
            </a:endParaRPr>
          </a:p>
          <a:p>
            <a:r>
              <a:rPr lang="en-US" sz="3400" b="1" dirty="0" err="1" smtClean="0">
                <a:latin typeface="+mj-lt"/>
              </a:rPr>
              <a:t>Kasan</a:t>
            </a:r>
            <a:r>
              <a:rPr lang="en-US" sz="3400" b="1" dirty="0" smtClean="0">
                <a:latin typeface="+mj-lt"/>
              </a:rPr>
              <a:t>, den 28. November</a:t>
            </a:r>
          </a:p>
          <a:p>
            <a:endParaRPr lang="ru-RU" sz="3400" b="1" dirty="0" smtClean="0">
              <a:latin typeface="+mj-lt"/>
            </a:endParaRPr>
          </a:p>
          <a:p>
            <a:r>
              <a:rPr lang="en-US" sz="3400" b="1" dirty="0" err="1" smtClean="0">
                <a:latin typeface="+mj-lt"/>
              </a:rPr>
              <a:t>Kasan</a:t>
            </a:r>
            <a:r>
              <a:rPr lang="en-US" sz="3400" b="1" dirty="0" smtClean="0">
                <a:latin typeface="+mj-lt"/>
              </a:rPr>
              <a:t>, 28.11.16 </a:t>
            </a:r>
          </a:p>
          <a:p>
            <a:endParaRPr lang="ru-RU" sz="3400" b="1" dirty="0" smtClean="0">
              <a:latin typeface="+mj-lt"/>
            </a:endParaRPr>
          </a:p>
          <a:p>
            <a:r>
              <a:rPr lang="en-US" sz="3400" b="1" dirty="0" err="1" smtClean="0">
                <a:latin typeface="+mj-lt"/>
              </a:rPr>
              <a:t>Kasan</a:t>
            </a:r>
            <a:r>
              <a:rPr lang="en-US" sz="3400" b="1" dirty="0" smtClean="0">
                <a:latin typeface="+mj-lt"/>
              </a:rPr>
              <a:t>, den 28.11.16 </a:t>
            </a:r>
          </a:p>
          <a:p>
            <a:pPr>
              <a:buNone/>
            </a:pPr>
            <a:endParaRPr lang="en-US" sz="3400" b="1" dirty="0" smtClean="0">
              <a:latin typeface="+mj-lt"/>
            </a:endParaRPr>
          </a:p>
          <a:p>
            <a:r>
              <a:rPr lang="en-US" sz="3400" b="1" dirty="0" err="1" smtClean="0">
                <a:latin typeface="+mj-lt"/>
              </a:rPr>
              <a:t>Kasan</a:t>
            </a:r>
            <a:r>
              <a:rPr lang="en-US" sz="3400" b="1" dirty="0" smtClean="0">
                <a:latin typeface="+mj-lt"/>
              </a:rPr>
              <a:t>, 28.Nov.</a:t>
            </a:r>
            <a:r>
              <a:rPr lang="ru-RU" sz="3400" b="1" dirty="0" smtClean="0">
                <a:latin typeface="+mj-lt"/>
              </a:rPr>
              <a:t> </a:t>
            </a:r>
            <a:r>
              <a:rPr lang="en-US" sz="3400" b="1" dirty="0" smtClean="0">
                <a:latin typeface="+mj-lt"/>
              </a:rPr>
              <a:t>2016 </a:t>
            </a:r>
          </a:p>
          <a:p>
            <a:endParaRPr lang="ru-RU" sz="3400" b="1" dirty="0" smtClean="0">
              <a:latin typeface="+mj-lt"/>
            </a:endParaRPr>
          </a:p>
          <a:p>
            <a:r>
              <a:rPr lang="en-US" sz="3400" b="1" dirty="0" err="1" smtClean="0">
                <a:latin typeface="+mj-lt"/>
              </a:rPr>
              <a:t>Kasan</a:t>
            </a:r>
            <a:r>
              <a:rPr lang="en-US" sz="3400" b="1" dirty="0" smtClean="0">
                <a:latin typeface="+mj-lt"/>
              </a:rPr>
              <a:t>, am 28.11.2016</a:t>
            </a:r>
          </a:p>
          <a:p>
            <a:pPr>
              <a:buNone/>
            </a:pPr>
            <a:r>
              <a:rPr lang="ru-RU" sz="3600" dirty="0" smtClean="0">
                <a:latin typeface="+mj-lt"/>
              </a:rPr>
              <a:t>	</a:t>
            </a:r>
          </a:p>
          <a:p>
            <a:endParaRPr lang="ru-RU" dirty="0"/>
          </a:p>
        </p:txBody>
      </p:sp>
      <p:pic>
        <p:nvPicPr>
          <p:cNvPr id="19460" name="Picture 4" descr="http://www.gastaldifleurs.com/img/icon_mail.png"/>
          <p:cNvPicPr>
            <a:picLocks noChangeAspect="1" noChangeArrowheads="1"/>
          </p:cNvPicPr>
          <p:nvPr/>
        </p:nvPicPr>
        <p:blipFill>
          <a:blip r:embed="rId2"/>
          <a:srcRect/>
          <a:stretch>
            <a:fillRect/>
          </a:stretch>
        </p:blipFill>
        <p:spPr bwMode="auto">
          <a:xfrm>
            <a:off x="7643834" y="0"/>
            <a:ext cx="1428760" cy="142876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i="1" dirty="0" smtClean="0"/>
              <a:t/>
            </a:r>
            <a:br>
              <a:rPr lang="ru-RU" sz="2400" b="1" i="1" dirty="0" smtClean="0"/>
            </a:br>
            <a:r>
              <a:rPr lang="en-US" sz="2400" b="1" u="sng" dirty="0" err="1" smtClean="0">
                <a:solidFill>
                  <a:schemeClr val="tx1"/>
                </a:solidFill>
              </a:rPr>
              <a:t>Anrede</a:t>
            </a:r>
            <a:r>
              <a:rPr lang="ru-RU" sz="2400" dirty="0" smtClean="0"/>
              <a:t/>
            </a:r>
            <a:br>
              <a:rPr lang="ru-RU" sz="2400" dirty="0" smtClean="0"/>
            </a:br>
            <a:endParaRPr lang="ru-RU" sz="2400" dirty="0"/>
          </a:p>
        </p:txBody>
      </p:sp>
      <p:sp>
        <p:nvSpPr>
          <p:cNvPr id="3" name="Содержимое 2"/>
          <p:cNvSpPr>
            <a:spLocks noGrp="1"/>
          </p:cNvSpPr>
          <p:nvPr>
            <p:ph idx="1"/>
          </p:nvPr>
        </p:nvSpPr>
        <p:spPr/>
        <p:txBody>
          <a:bodyPr>
            <a:normAutofit/>
          </a:bodyPr>
          <a:lstStyle/>
          <a:p>
            <a:pPr marL="342900" indent="-342900">
              <a:buNone/>
            </a:pPr>
            <a:r>
              <a:rPr lang="ru-RU" sz="1800" b="1" dirty="0" err="1" smtClean="0">
                <a:latin typeface="+mj-lt"/>
              </a:rPr>
              <a:t>Liebe</a:t>
            </a:r>
            <a:r>
              <a:rPr lang="ru-RU" sz="1800" b="1" dirty="0" smtClean="0">
                <a:latin typeface="+mj-lt"/>
              </a:rPr>
              <a:t> </a:t>
            </a:r>
            <a:r>
              <a:rPr lang="ru-RU" sz="1800" b="1" dirty="0" err="1" smtClean="0">
                <a:latin typeface="+mj-lt"/>
              </a:rPr>
              <a:t>Katrin</a:t>
            </a:r>
            <a:r>
              <a:rPr lang="ru-RU" sz="1800" b="1" dirty="0" smtClean="0">
                <a:latin typeface="+mj-lt"/>
              </a:rPr>
              <a:t>, / </a:t>
            </a:r>
            <a:r>
              <a:rPr lang="ru-RU" sz="1800" b="1" dirty="0" err="1" smtClean="0">
                <a:latin typeface="+mj-lt"/>
              </a:rPr>
              <a:t>Lieber</a:t>
            </a:r>
            <a:r>
              <a:rPr lang="ru-RU" sz="1800" b="1" dirty="0" smtClean="0">
                <a:latin typeface="+mj-lt"/>
              </a:rPr>
              <a:t> </a:t>
            </a:r>
            <a:r>
              <a:rPr lang="ru-RU" sz="1800" b="1" dirty="0" err="1" smtClean="0">
                <a:latin typeface="+mj-lt"/>
              </a:rPr>
              <a:t>Max</a:t>
            </a:r>
            <a:r>
              <a:rPr lang="ru-RU" sz="1800" b="1" dirty="0" smtClean="0">
                <a:latin typeface="+mj-lt"/>
              </a:rPr>
              <a:t>,</a:t>
            </a:r>
          </a:p>
          <a:p>
            <a:pPr>
              <a:buNone/>
            </a:pPr>
            <a:r>
              <a:rPr lang="de-DE" sz="1800" b="1" dirty="0" smtClean="0">
                <a:latin typeface="+mj-lt"/>
              </a:rPr>
              <a:t>Liebe Katrin! / Lieber Max!</a:t>
            </a:r>
            <a:endParaRPr lang="ru-RU" sz="1800" b="1" dirty="0" smtClean="0">
              <a:latin typeface="+mj-lt"/>
            </a:endParaRPr>
          </a:p>
          <a:p>
            <a:pPr>
              <a:lnSpc>
                <a:spcPct val="150000"/>
              </a:lnSpc>
              <a:buNone/>
            </a:pPr>
            <a:r>
              <a:rPr lang="de-DE" sz="1800" b="1" dirty="0" smtClean="0">
                <a:latin typeface="+mj-lt"/>
              </a:rPr>
              <a:t>Hallo Katrin, / Hallo Katrin!</a:t>
            </a:r>
            <a:endParaRPr lang="ru-RU" sz="1800" b="1" dirty="0" smtClean="0">
              <a:latin typeface="+mj-lt"/>
            </a:endParaRPr>
          </a:p>
          <a:p>
            <a:pPr>
              <a:buNone/>
            </a:pPr>
            <a:r>
              <a:rPr lang="en-US" sz="1800" b="1" dirty="0" smtClean="0">
                <a:latin typeface="+mj-lt"/>
              </a:rPr>
              <a:t>Mein </a:t>
            </a:r>
            <a:r>
              <a:rPr lang="en-US" sz="1800" b="1" dirty="0" err="1" smtClean="0">
                <a:latin typeface="+mj-lt"/>
              </a:rPr>
              <a:t>lieber</a:t>
            </a:r>
            <a:r>
              <a:rPr lang="en-US" sz="1800" b="1" dirty="0" smtClean="0">
                <a:latin typeface="+mj-lt"/>
              </a:rPr>
              <a:t> Max! / </a:t>
            </a:r>
            <a:r>
              <a:rPr lang="en-US" sz="1800" b="1" dirty="0" err="1" smtClean="0">
                <a:latin typeface="+mj-lt"/>
              </a:rPr>
              <a:t>Meine</a:t>
            </a:r>
            <a:r>
              <a:rPr lang="en-US" sz="1800" b="1" dirty="0" smtClean="0">
                <a:latin typeface="+mj-lt"/>
              </a:rPr>
              <a:t> </a:t>
            </a:r>
            <a:r>
              <a:rPr lang="en-US" sz="1800" b="1" dirty="0" err="1" smtClean="0">
                <a:latin typeface="+mj-lt"/>
              </a:rPr>
              <a:t>liebe</a:t>
            </a:r>
            <a:r>
              <a:rPr lang="en-US" sz="1800" b="1" dirty="0" smtClean="0">
                <a:latin typeface="+mj-lt"/>
              </a:rPr>
              <a:t> </a:t>
            </a:r>
            <a:r>
              <a:rPr lang="en-US" sz="1800" b="1" dirty="0" err="1" smtClean="0">
                <a:latin typeface="+mj-lt"/>
              </a:rPr>
              <a:t>Katrin</a:t>
            </a:r>
            <a:r>
              <a:rPr lang="en-US" sz="1800" b="1" dirty="0" smtClean="0">
                <a:latin typeface="+mj-lt"/>
              </a:rPr>
              <a:t>!</a:t>
            </a:r>
          </a:p>
          <a:p>
            <a:endParaRPr lang="ru-RU" sz="2000" dirty="0" smtClean="0">
              <a:latin typeface="+mj-lt"/>
            </a:endParaRPr>
          </a:p>
          <a:p>
            <a:endParaRPr lang="en-US" sz="2000" b="1" i="1" dirty="0" smtClean="0">
              <a:latin typeface="+mj-lt"/>
            </a:endParaRPr>
          </a:p>
          <a:p>
            <a:endParaRPr lang="ru-RU" sz="2000"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1154</TotalTime>
  <Words>1821</Words>
  <Application>Microsoft Office PowerPoint</Application>
  <PresentationFormat>Экран (4:3)</PresentationFormat>
  <Paragraphs>317</Paragraphs>
  <Slides>23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23</vt:i4>
      </vt:variant>
    </vt:vector>
  </HeadingPairs>
  <TitlesOfParts>
    <vt:vector size="29" baseType="lpstr">
      <vt:lpstr>Arial</vt:lpstr>
      <vt:lpstr>Calibri</vt:lpstr>
      <vt:lpstr>Constantia</vt:lpstr>
      <vt:lpstr>Times New Roman</vt:lpstr>
      <vt:lpstr>Wingdings 2</vt:lpstr>
      <vt:lpstr>Поток</vt:lpstr>
      <vt:lpstr> </vt:lpstr>
      <vt:lpstr>      Учащиеся на среднем этапе обучения должны овладеть следующими умениями в  письменной речи:  </vt:lpstr>
      <vt:lpstr>Личное письмо в формате</vt:lpstr>
      <vt:lpstr>Для успешного написания письма личного характера в формате ОГЭ необходимо:</vt:lpstr>
      <vt:lpstr>Презентация PowerPoint</vt:lpstr>
      <vt:lpstr>Презентация PowerPoint</vt:lpstr>
      <vt:lpstr>Презентация PowerPoint</vt:lpstr>
      <vt:lpstr>Ort und Datum</vt:lpstr>
      <vt:lpstr> Anrede </vt:lpstr>
      <vt:lpstr> Briefanfang</vt:lpstr>
      <vt:lpstr> Brücken-Wörter</vt:lpstr>
      <vt:lpstr>Schlußsatz</vt:lpstr>
      <vt:lpstr>Unterschrift </vt:lpstr>
      <vt:lpstr>Выбери обращения, используемые в личном письме в формате общения на «ты».</vt:lpstr>
      <vt:lpstr>      Выбери завершающие фразы, используемые в личном письме в формате общения на «ты».</vt:lpstr>
      <vt:lpstr>Презентация PowerPoint</vt:lpstr>
      <vt:lpstr>Прочитай внимательно письмо. Поставь предложения в правильном порядке.</vt:lpstr>
      <vt:lpstr>Проверь себя!</vt:lpstr>
      <vt:lpstr>Напиши правильные окончания</vt:lpstr>
      <vt:lpstr>Прочитай внимательно письмо и исправь пунктуационные ошибки</vt:lpstr>
      <vt:lpstr>Проверь себя!</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Наталья</cp:lastModifiedBy>
  <cp:revision>123</cp:revision>
  <dcterms:modified xsi:type="dcterms:W3CDTF">2016-11-28T07:41:25Z</dcterms:modified>
</cp:coreProperties>
</file>